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0" r:id="rId2"/>
    <p:sldMasterId id="2147483713" r:id="rId3"/>
  </p:sldMasterIdLst>
  <p:notesMasterIdLst>
    <p:notesMasterId r:id="rId18"/>
  </p:notesMasterIdLst>
  <p:sldIdLst>
    <p:sldId id="387" r:id="rId4"/>
    <p:sldId id="386" r:id="rId5"/>
    <p:sldId id="374" r:id="rId6"/>
    <p:sldId id="423" r:id="rId7"/>
    <p:sldId id="342" r:id="rId8"/>
    <p:sldId id="426" r:id="rId9"/>
    <p:sldId id="425" r:id="rId10"/>
    <p:sldId id="355" r:id="rId11"/>
    <p:sldId id="348" r:id="rId12"/>
    <p:sldId id="407" r:id="rId13"/>
    <p:sldId id="415" r:id="rId14"/>
    <p:sldId id="373" r:id="rId15"/>
    <p:sldId id="424" r:id="rId16"/>
    <p:sldId id="399" r:id="rId1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C0C0C"/>
    <a:srgbClr val="B80000"/>
    <a:srgbClr val="FF7575"/>
    <a:srgbClr val="5F5F5F"/>
    <a:srgbClr val="FF1111"/>
    <a:srgbClr val="E9A8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70711" autoAdjust="0"/>
  </p:normalViewPr>
  <p:slideViewPr>
    <p:cSldViewPr>
      <p:cViewPr varScale="1">
        <p:scale>
          <a:sx n="52" d="100"/>
          <a:sy n="52" d="100"/>
        </p:scale>
        <p:origin x="-7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494" y="-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3713" cy="465138"/>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lvl1pPr defTabSz="912813" eaLnBrk="1" hangingPunct="1">
              <a:defRPr sz="1200">
                <a:solidFill>
                  <a:schemeClr val="tx1"/>
                </a:solidFill>
                <a:latin typeface="Arial" charset="0"/>
              </a:defRPr>
            </a:lvl1pPr>
          </a:lstStyle>
          <a:p>
            <a:pPr>
              <a:defRPr/>
            </a:pPr>
            <a:endParaRPr lang="en-US"/>
          </a:p>
        </p:txBody>
      </p:sp>
      <p:sp>
        <p:nvSpPr>
          <p:cNvPr id="8195" name="Rectangle 3"/>
          <p:cNvSpPr>
            <a:spLocks noGrp="1" noChangeArrowheads="1"/>
          </p:cNvSpPr>
          <p:nvPr>
            <p:ph type="dt" idx="1"/>
          </p:nvPr>
        </p:nvSpPr>
        <p:spPr bwMode="auto">
          <a:xfrm>
            <a:off x="3962400" y="0"/>
            <a:ext cx="3033713" cy="465138"/>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lvl1pPr algn="r" defTabSz="912813" eaLnBrk="1" hangingPunct="1">
              <a:defRPr sz="1200">
                <a:solidFill>
                  <a:schemeClr val="tx1"/>
                </a:solidFill>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p:spPr>
        <p:txBody>
          <a:bodyPr vert="horz" wrap="square" lIns="91294" tIns="45647" rIns="91294" bIns="45647" numCol="1" anchor="b" anchorCtr="0" compatLnSpc="1">
            <a:prstTxWarp prst="textNoShape">
              <a:avLst/>
            </a:prstTxWarp>
          </a:bodyPr>
          <a:lstStyle>
            <a:lvl1pPr defTabSz="912813" eaLnBrk="1" hangingPunct="1">
              <a:defRPr sz="1200">
                <a:solidFill>
                  <a:schemeClr val="tx1"/>
                </a:solidFill>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p:spPr>
        <p:txBody>
          <a:bodyPr vert="horz" wrap="square" lIns="91294" tIns="45647" rIns="91294" bIns="45647" numCol="1" anchor="b" anchorCtr="0" compatLnSpc="1">
            <a:prstTxWarp prst="textNoShape">
              <a:avLst/>
            </a:prstTxWarp>
          </a:bodyPr>
          <a:lstStyle>
            <a:lvl1pPr algn="r" defTabSz="912813" eaLnBrk="1" hangingPunct="1">
              <a:defRPr sz="1200">
                <a:solidFill>
                  <a:schemeClr val="tx1"/>
                </a:solidFill>
                <a:latin typeface="Arial" charset="0"/>
              </a:defRPr>
            </a:lvl1pPr>
          </a:lstStyle>
          <a:p>
            <a:pPr>
              <a:defRPr/>
            </a:pPr>
            <a:fld id="{A2443ADB-421A-4536-9BA2-0D38C7DB69B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t>“Diesel-to-Natural Gas Engine Conversions”</a:t>
            </a:r>
          </a:p>
          <a:p>
            <a:r>
              <a:rPr lang="en-US" smtClean="0"/>
              <a:t>An introduction to a cost-effective alternative to new natural gas vehicles</a:t>
            </a:r>
          </a:p>
        </p:txBody>
      </p:sp>
      <p:sp>
        <p:nvSpPr>
          <p:cNvPr id="39939" name="Slide Number Placeholder 3"/>
          <p:cNvSpPr txBox="1">
            <a:spLocks noGrp="1"/>
          </p:cNvSpPr>
          <p:nvPr/>
        </p:nvSpPr>
        <p:spPr bwMode="auto">
          <a:xfrm>
            <a:off x="3962400" y="8816975"/>
            <a:ext cx="3033713" cy="465138"/>
          </a:xfrm>
          <a:prstGeom prst="rect">
            <a:avLst/>
          </a:prstGeom>
          <a:noFill/>
          <a:ln w="9525">
            <a:noFill/>
            <a:miter lim="800000"/>
            <a:headEnd/>
            <a:tailEnd/>
          </a:ln>
        </p:spPr>
        <p:txBody>
          <a:bodyPr lIns="91294" tIns="45647" rIns="91294" bIns="45647" anchor="b"/>
          <a:lstStyle/>
          <a:p>
            <a:pPr algn="r" defTabSz="912813"/>
            <a:fld id="{D5FBB717-38EC-4A6D-838C-698AF8E21278}" type="slidenum">
              <a:rPr lang="en-US" sz="1200"/>
              <a:pPr algn="r" defTabSz="912813"/>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3031" tIns="46516" rIns="93031" bIns="46516" anchor="b"/>
          <a:lstStyle/>
          <a:p>
            <a:pPr algn="r" defTabSz="930275"/>
            <a:fld id="{89E55EDB-875B-4837-B80E-F5CC158D3B28}" type="slidenum">
              <a:rPr lang="en-US" sz="1200">
                <a:latin typeface="Times New Roman" pitchFamily="18" charset="0"/>
              </a:rPr>
              <a:pPr algn="r" defTabSz="930275"/>
              <a:t>10</a:t>
            </a:fld>
            <a:endParaRPr lang="en-US" sz="1200">
              <a:latin typeface="Times New Roman" pitchFamily="18" charset="0"/>
            </a:endParaRPr>
          </a:p>
        </p:txBody>
      </p:sp>
      <p:sp>
        <p:nvSpPr>
          <p:cNvPr id="59394" name="Rectangle 2"/>
          <p:cNvSpPr>
            <a:spLocks noGrp="1" noRot="1" noChangeAspect="1" noChangeArrowheads="1" noTextEdit="1"/>
          </p:cNvSpPr>
          <p:nvPr>
            <p:ph type="sldImg"/>
          </p:nvPr>
        </p:nvSpPr>
        <p:spPr>
          <a:xfrm>
            <a:off x="1177925" y="696913"/>
            <a:ext cx="4641850" cy="3481387"/>
          </a:xfrm>
          <a:ln/>
        </p:spPr>
      </p:sp>
      <p:sp>
        <p:nvSpPr>
          <p:cNvPr id="59395" name="Rectangle 3"/>
          <p:cNvSpPr>
            <a:spLocks noGrp="1" noChangeArrowheads="1"/>
          </p:cNvSpPr>
          <p:nvPr>
            <p:ph type="body" idx="1"/>
          </p:nvPr>
        </p:nvSpPr>
        <p:spPr>
          <a:xfrm>
            <a:off x="933450" y="4410075"/>
            <a:ext cx="5130800" cy="4176713"/>
          </a:xfrm>
          <a:noFill/>
          <a:ln/>
        </p:spPr>
        <p:txBody>
          <a:bodyPr lIns="93031" tIns="46516" rIns="93031" bIns="46516"/>
          <a:lstStyle/>
          <a:p>
            <a:r>
              <a:rPr lang="en-US" smtClean="0"/>
              <a:t>Not every vehicle is a good candidate for an engine conversion.</a:t>
            </a:r>
          </a:p>
          <a:p>
            <a:r>
              <a:rPr lang="en-US" smtClean="0"/>
              <a:t>So before beginning the conversion process, we need to evaluate the project.</a:t>
            </a:r>
          </a:p>
          <a:p>
            <a:r>
              <a:rPr lang="en-US" smtClean="0"/>
              <a:t> </a:t>
            </a:r>
          </a:p>
          <a:p>
            <a:r>
              <a:rPr lang="en-US" smtClean="0"/>
              <a:t>For instance:</a:t>
            </a:r>
          </a:p>
          <a:p>
            <a:r>
              <a:rPr lang="en-US" smtClean="0"/>
              <a:t>What is the driving range of the vehicle – is there space for enough CNG tanks?</a:t>
            </a:r>
          </a:p>
          <a:p>
            <a:r>
              <a:rPr lang="en-US" smtClean="0"/>
              <a:t>What is the engine power needed? On some engines the power may be reduced some.</a:t>
            </a:r>
          </a:p>
          <a:p>
            <a:r>
              <a:rPr lang="en-US" smtClean="0"/>
              <a:t>It is pretty safe to make 30 - 35 hp per liter of engine displacement or 120 lb-ft of torque.</a:t>
            </a:r>
          </a:p>
          <a:p>
            <a:endParaRPr lang="en-US" smtClean="0"/>
          </a:p>
          <a:p>
            <a:r>
              <a:rPr lang="en-US" u="sng" smtClean="0">
                <a:cs typeface="Arial" charset="0"/>
              </a:rPr>
              <a:t>There are Challenges:</a:t>
            </a:r>
            <a:r>
              <a:rPr lang="en-US" smtClean="0">
                <a:cs typeface="Arial" charset="0"/>
              </a:rPr>
              <a:t>   The Integration with Auto Transmissions / Gauges </a:t>
            </a:r>
            <a:br>
              <a:rPr lang="en-US" smtClean="0">
                <a:cs typeface="Arial" charset="0"/>
              </a:rPr>
            </a:br>
            <a:r>
              <a:rPr lang="en-US" smtClean="0">
                <a:cs typeface="Arial" charset="0"/>
              </a:rPr>
              <a:t>                                  (CANbus, J1939, J1587) </a:t>
            </a:r>
            <a:br>
              <a:rPr lang="en-US" smtClean="0">
                <a:cs typeface="Arial" charset="0"/>
              </a:rPr>
            </a:br>
            <a:r>
              <a:rPr lang="en-US" smtClean="0">
                <a:cs typeface="Arial" charset="0"/>
              </a:rPr>
              <a:t/>
            </a:r>
            <a:br>
              <a:rPr lang="en-US" smtClean="0">
                <a:cs typeface="Arial" charset="0"/>
              </a:rPr>
            </a:br>
            <a:r>
              <a:rPr lang="en-US" smtClean="0">
                <a:cs typeface="Arial" charset="0"/>
              </a:rPr>
              <a:t>Fleets must invest in training drivers.</a:t>
            </a:r>
            <a:br>
              <a:rPr lang="en-US" smtClean="0">
                <a:cs typeface="Arial" charset="0"/>
              </a:rPr>
            </a:br>
            <a:r>
              <a:rPr lang="en-US" smtClean="0">
                <a:cs typeface="Arial" charset="0"/>
              </a:rPr>
              <a:t/>
            </a:r>
            <a:br>
              <a:rPr lang="en-US" smtClean="0">
                <a:cs typeface="Arial" charset="0"/>
              </a:rPr>
            </a:br>
            <a:r>
              <a:rPr lang="en-US" smtClean="0">
                <a:cs typeface="Arial" charset="0"/>
              </a:rPr>
              <a:t>Maintenance departments must invest in training technicians</a:t>
            </a:r>
          </a:p>
          <a:p>
            <a:r>
              <a:rPr lang="en-US" smtClean="0">
                <a:cs typeface="Arial" charset="0"/>
              </a:rPr>
              <a:t>and upgrade maintenance facility.</a:t>
            </a:r>
            <a:br>
              <a:rPr lang="en-US" smtClean="0">
                <a:cs typeface="Arial" charset="0"/>
              </a:rPr>
            </a:br>
            <a:r>
              <a:rPr lang="en-US" smtClean="0">
                <a:cs typeface="Arial" charset="0"/>
              </a:rPr>
              <a:t/>
            </a:r>
            <a:br>
              <a:rPr lang="en-US" smtClean="0">
                <a:cs typeface="Arial" charset="0"/>
              </a:rPr>
            </a:br>
            <a:r>
              <a:rPr lang="en-US" smtClean="0">
                <a:cs typeface="Arial" charset="0"/>
              </a:rPr>
              <a:t>Expectations must be reasonable: </a:t>
            </a:r>
            <a:br>
              <a:rPr lang="en-US" smtClean="0">
                <a:cs typeface="Arial" charset="0"/>
              </a:rPr>
            </a:br>
            <a:r>
              <a:rPr lang="en-US" smtClean="0">
                <a:cs typeface="Arial" charset="0"/>
              </a:rPr>
              <a:t>	– Money savings potential – understand RoR before conversion  </a:t>
            </a:r>
            <a:br>
              <a:rPr lang="en-US" smtClean="0">
                <a:cs typeface="Arial" charset="0"/>
              </a:rPr>
            </a:br>
            <a:r>
              <a:rPr lang="en-US" smtClean="0">
                <a:cs typeface="Arial" charset="0"/>
              </a:rPr>
              <a:t>	– Engine power – how is the vehicle used?</a:t>
            </a:r>
            <a:br>
              <a:rPr lang="en-US" smtClean="0">
                <a:cs typeface="Arial" charset="0"/>
              </a:rPr>
            </a:br>
            <a:r>
              <a:rPr lang="en-US" smtClean="0">
                <a:cs typeface="Arial" charset="0"/>
              </a:rPr>
              <a:t>	– Driving range</a:t>
            </a:r>
            <a:r>
              <a:rPr lang="en-US" b="1" smtClean="0">
                <a:solidFill>
                  <a:srgbClr val="0000FF"/>
                </a:solidFill>
                <a:cs typeface="Arial" charset="0"/>
              </a:rPr>
              <a:t/>
            </a:r>
            <a:br>
              <a:rPr lang="en-US" b="1" smtClean="0">
                <a:solidFill>
                  <a:srgbClr val="0000FF"/>
                </a:solidFill>
                <a:cs typeface="Arial" charset="0"/>
              </a:rPr>
            </a:br>
            <a:r>
              <a:rPr lang="en-US" b="1" smtClean="0">
                <a:solidFill>
                  <a:srgbClr val="0000FF"/>
                </a:solidFill>
                <a:cs typeface="Arial" charset="0"/>
              </a:rPr>
              <a:t>	</a:t>
            </a:r>
            <a:r>
              <a:rPr lang="en-US" smtClean="0">
                <a:cs typeface="Arial" charset="0"/>
              </a:rPr>
              <a:t>– Access to fueling infrastructure</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3031" tIns="46516" rIns="93031" bIns="46516" anchor="b"/>
          <a:lstStyle/>
          <a:p>
            <a:pPr algn="r" defTabSz="930275"/>
            <a:fld id="{98AE6BDD-D696-4351-B6B7-247EFE146DB4}" type="slidenum">
              <a:rPr lang="en-US" sz="1200">
                <a:latin typeface="Times New Roman" pitchFamily="18" charset="0"/>
              </a:rPr>
              <a:pPr algn="r" defTabSz="930275"/>
              <a:t>11</a:t>
            </a:fld>
            <a:endParaRPr lang="en-US" sz="1200">
              <a:latin typeface="Times New Roman" pitchFamily="18" charset="0"/>
            </a:endParaRPr>
          </a:p>
        </p:txBody>
      </p:sp>
      <p:sp>
        <p:nvSpPr>
          <p:cNvPr id="61442" name="Rectangle 2"/>
          <p:cNvSpPr>
            <a:spLocks noGrp="1" noRot="1" noChangeAspect="1" noChangeArrowheads="1" noTextEdit="1"/>
          </p:cNvSpPr>
          <p:nvPr>
            <p:ph type="sldImg"/>
          </p:nvPr>
        </p:nvSpPr>
        <p:spPr>
          <a:xfrm>
            <a:off x="1177925" y="696913"/>
            <a:ext cx="4641850" cy="3481387"/>
          </a:xfrm>
          <a:ln/>
        </p:spPr>
      </p:sp>
      <p:sp>
        <p:nvSpPr>
          <p:cNvPr id="61443" name="Rectangle 3"/>
          <p:cNvSpPr>
            <a:spLocks noGrp="1" noChangeArrowheads="1"/>
          </p:cNvSpPr>
          <p:nvPr>
            <p:ph type="body" idx="1"/>
          </p:nvPr>
        </p:nvSpPr>
        <p:spPr>
          <a:xfrm>
            <a:off x="933450" y="4410075"/>
            <a:ext cx="5130800" cy="4176713"/>
          </a:xfrm>
          <a:noFill/>
          <a:ln/>
        </p:spPr>
        <p:txBody>
          <a:bodyPr lIns="93031" tIns="46516" rIns="93031" bIns="46516"/>
          <a:lstStyle/>
          <a:p>
            <a:r>
              <a:rPr lang="en-US" sz="1600" b="1" smtClean="0">
                <a:solidFill>
                  <a:srgbClr val="0000FF"/>
                </a:solidFill>
              </a:rPr>
              <a:t>FLEETS BE AWARE!</a:t>
            </a:r>
            <a:br>
              <a:rPr lang="en-US" sz="1600" b="1" smtClean="0">
                <a:solidFill>
                  <a:srgbClr val="0000FF"/>
                </a:solidFill>
              </a:rPr>
            </a:br>
            <a:r>
              <a:rPr lang="en-US" sz="1400" smtClean="0"/>
              <a:t>Natural gas engines require specific maintenance items and procedures.</a:t>
            </a:r>
          </a:p>
          <a:p>
            <a:r>
              <a:rPr lang="en-US" b="1" smtClean="0">
                <a:solidFill>
                  <a:srgbClr val="0000FF"/>
                </a:solidFill>
              </a:rPr>
              <a:t/>
            </a:r>
            <a:br>
              <a:rPr lang="en-US" b="1" smtClean="0">
                <a:solidFill>
                  <a:srgbClr val="0000FF"/>
                </a:solidFill>
              </a:rPr>
            </a:br>
            <a:r>
              <a:rPr lang="en-US" b="1" u="sng" smtClean="0"/>
              <a:t>Service Items:</a:t>
            </a:r>
          </a:p>
          <a:p>
            <a:endParaRPr lang="en-US" b="1" u="sng" smtClean="0"/>
          </a:p>
          <a:p>
            <a:pPr>
              <a:buFontTx/>
              <a:buChar char="•"/>
            </a:pPr>
            <a:r>
              <a:rPr lang="en-US" smtClean="0"/>
              <a:t> CNG Engine Oil     - VERY IMPORTANT. Oil testing can extend oil change intervals.</a:t>
            </a:r>
          </a:p>
          <a:p>
            <a:pPr>
              <a:buFontTx/>
              <a:buChar char="•"/>
            </a:pPr>
            <a:r>
              <a:rPr lang="en-US" smtClean="0"/>
              <a:t> Premium Spark Plugs</a:t>
            </a:r>
          </a:p>
          <a:p>
            <a:pPr>
              <a:buFontTx/>
              <a:buChar char="•"/>
            </a:pPr>
            <a:r>
              <a:rPr lang="en-US" smtClean="0"/>
              <a:t> Spark Plug Wires</a:t>
            </a:r>
          </a:p>
          <a:p>
            <a:pPr>
              <a:buFontTx/>
              <a:buChar char="•"/>
            </a:pPr>
            <a:r>
              <a:rPr lang="en-US" smtClean="0"/>
              <a:t> Ignition Coils</a:t>
            </a:r>
          </a:p>
          <a:p>
            <a:pPr>
              <a:buFontTx/>
              <a:buChar char="•"/>
            </a:pPr>
            <a:r>
              <a:rPr lang="en-US" smtClean="0"/>
              <a:t> Oxygen Sensor</a:t>
            </a:r>
          </a:p>
          <a:p>
            <a:pPr>
              <a:buFontTx/>
              <a:buChar char="•"/>
            </a:pPr>
            <a:r>
              <a:rPr lang="en-US" smtClean="0"/>
              <a:t> Natural Gas Filter - Removes oil mist and particulates</a:t>
            </a:r>
          </a:p>
          <a:p>
            <a:r>
              <a:rPr lang="en-US" smtClean="0"/>
              <a:t>  &gt;replace often&lt;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r>
              <a:rPr lang="en-US" smtClean="0"/>
              <a:t>Omnitek has validated the diesel-to-natural gas engine conversion technology </a:t>
            </a:r>
          </a:p>
          <a:p>
            <a:r>
              <a:rPr lang="en-US" smtClean="0"/>
              <a:t>with over 5,000 engine conversions worldwide.</a:t>
            </a:r>
          </a:p>
          <a:p>
            <a:endParaRPr lang="en-US" smtClean="0"/>
          </a:p>
          <a:p>
            <a:r>
              <a:rPr lang="en-US" smtClean="0"/>
              <a:t>Technical support is available in 12 countries.</a:t>
            </a:r>
          </a:p>
          <a:p>
            <a:endParaRPr lang="en-US" smtClean="0"/>
          </a:p>
          <a:p>
            <a:r>
              <a:rPr lang="en-US" smtClean="0">
                <a:solidFill>
                  <a:schemeClr val="tx2"/>
                </a:solidFill>
                <a:cs typeface="Arial" charset="0"/>
              </a:rPr>
              <a:t>The technology can be used to convert diesel engines of all sizes: </a:t>
            </a:r>
          </a:p>
          <a:p>
            <a:r>
              <a:rPr lang="en-US" smtClean="0">
                <a:solidFill>
                  <a:schemeClr val="tx2"/>
                </a:solidFill>
                <a:cs typeface="Arial" charset="0"/>
              </a:rPr>
              <a:t>Trucks / Buses / Generators / Locomotives / Ships</a:t>
            </a:r>
          </a:p>
          <a:p>
            <a:endParaRPr lang="en-US" smtClean="0">
              <a:solidFill>
                <a:schemeClr val="tx2"/>
              </a:solidFill>
              <a:cs typeface="Arial" charset="0"/>
            </a:endParaRPr>
          </a:p>
          <a:p>
            <a:r>
              <a:rPr lang="en-US" smtClean="0">
                <a:solidFill>
                  <a:schemeClr val="tx2"/>
                </a:solidFill>
                <a:cs typeface="Arial" charset="0"/>
              </a:rPr>
              <a:t>And</a:t>
            </a:r>
          </a:p>
          <a:p>
            <a:endParaRPr lang="en-US" smtClean="0">
              <a:solidFill>
                <a:schemeClr val="tx2"/>
              </a:solidFill>
              <a:cs typeface="Arial" charset="0"/>
            </a:endParaRPr>
          </a:p>
          <a:p>
            <a:r>
              <a:rPr lang="en-US" smtClean="0"/>
              <a:t>Can be used</a:t>
            </a:r>
            <a:r>
              <a:rPr lang="en-US" smtClean="0">
                <a:cs typeface="Arial" charset="0"/>
              </a:rPr>
              <a:t> with:</a:t>
            </a:r>
          </a:p>
          <a:p>
            <a:r>
              <a:rPr lang="en-US" smtClean="0">
                <a:cs typeface="Arial" charset="0"/>
              </a:rPr>
              <a:t>    - Compressed Natural Gas (CNG), Liquid Natural Gas (LNG) or Biogas (RNG)</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3031" tIns="46516" rIns="93031" bIns="46516" anchor="b"/>
          <a:lstStyle/>
          <a:p>
            <a:pPr algn="r" defTabSz="930275"/>
            <a:fld id="{63830192-CE76-4D48-9E45-FBCDF68426BB}" type="slidenum">
              <a:rPr lang="en-US" sz="1200">
                <a:latin typeface="Times New Roman" pitchFamily="18" charset="0"/>
              </a:rPr>
              <a:pPr algn="r" defTabSz="930275"/>
              <a:t>13</a:t>
            </a:fld>
            <a:endParaRPr lang="en-US" sz="1200">
              <a:latin typeface="Times New Roman" pitchFamily="18" charset="0"/>
            </a:endParaRPr>
          </a:p>
        </p:txBody>
      </p:sp>
      <p:sp>
        <p:nvSpPr>
          <p:cNvPr id="65538" name="Rectangle 2"/>
          <p:cNvSpPr>
            <a:spLocks noGrp="1" noRot="1" noChangeAspect="1" noChangeArrowheads="1" noTextEdit="1"/>
          </p:cNvSpPr>
          <p:nvPr>
            <p:ph type="sldImg"/>
          </p:nvPr>
        </p:nvSpPr>
        <p:spPr>
          <a:xfrm>
            <a:off x="1177925" y="696913"/>
            <a:ext cx="4641850" cy="3481387"/>
          </a:xfrm>
          <a:ln/>
        </p:spPr>
      </p:sp>
      <p:sp>
        <p:nvSpPr>
          <p:cNvPr id="65539" name="Rectangle 3"/>
          <p:cNvSpPr>
            <a:spLocks noGrp="1" noChangeArrowheads="1"/>
          </p:cNvSpPr>
          <p:nvPr>
            <p:ph type="body" idx="1"/>
          </p:nvPr>
        </p:nvSpPr>
        <p:spPr>
          <a:xfrm>
            <a:off x="933450" y="4410075"/>
            <a:ext cx="5130800" cy="4176713"/>
          </a:xfrm>
          <a:noFill/>
          <a:ln/>
        </p:spPr>
        <p:txBody>
          <a:bodyPr lIns="93031" tIns="46516" rIns="93031" bIns="46516"/>
          <a:lstStyle/>
          <a:p>
            <a:r>
              <a:rPr lang="en-US" smtClean="0"/>
              <a:t>To Summarize</a:t>
            </a:r>
          </a:p>
          <a:p>
            <a:endParaRPr lang="en-US" smtClean="0"/>
          </a:p>
          <a:p>
            <a:r>
              <a:rPr lang="en-US" smtClean="0"/>
              <a:t>The Omnitek diesel-to-natural gas engine conversion technology offers an economical solution for fleets looking to </a:t>
            </a:r>
          </a:p>
          <a:p>
            <a:r>
              <a:rPr lang="en-US" smtClean="0"/>
              <a:t>transition to natural gas.</a:t>
            </a:r>
          </a:p>
          <a:p>
            <a:endParaRPr lang="en-US" smtClean="0"/>
          </a:p>
          <a:p>
            <a:pPr marL="228600" lvl="1" indent="-228600">
              <a:lnSpc>
                <a:spcPct val="150000"/>
              </a:lnSpc>
              <a:spcBef>
                <a:spcPts val="500"/>
              </a:spcBef>
            </a:pPr>
            <a:r>
              <a:rPr lang="en-US" smtClean="0">
                <a:cs typeface="Arial" charset="0"/>
              </a:rPr>
              <a:t>Convert diesel engines to natural gas.</a:t>
            </a:r>
          </a:p>
          <a:p>
            <a:pPr marL="685800" lvl="2" indent="-228600">
              <a:lnSpc>
                <a:spcPct val="150000"/>
              </a:lnSpc>
              <a:spcBef>
                <a:spcPts val="500"/>
              </a:spcBef>
              <a:buFontTx/>
              <a:buChar char="•"/>
            </a:pPr>
            <a:r>
              <a:rPr lang="en-US" smtClean="0">
                <a:cs typeface="Arial" charset="0"/>
              </a:rPr>
              <a:t>No more EGR, DPF, SCR or Diesel Exhaust Fluid (DEF).</a:t>
            </a:r>
          </a:p>
          <a:p>
            <a:pPr marL="685800" lvl="2" indent="-228600">
              <a:lnSpc>
                <a:spcPct val="150000"/>
              </a:lnSpc>
              <a:spcBef>
                <a:spcPts val="500"/>
              </a:spcBef>
              <a:buFontTx/>
              <a:buChar char="•"/>
            </a:pPr>
            <a:r>
              <a:rPr lang="en-US" smtClean="0">
                <a:cs typeface="Arial" charset="0"/>
              </a:rPr>
              <a:t>Keep your engine brand. </a:t>
            </a:r>
          </a:p>
          <a:p>
            <a:pPr marL="685800" lvl="2" indent="-228600">
              <a:lnSpc>
                <a:spcPct val="150000"/>
              </a:lnSpc>
              <a:spcBef>
                <a:spcPts val="500"/>
              </a:spcBef>
            </a:pPr>
            <a:r>
              <a:rPr lang="en-US" smtClean="0">
                <a:cs typeface="Arial" charset="0"/>
              </a:rPr>
              <a:t>               If you have a Yellow engine – keep your yellow engine.</a:t>
            </a:r>
          </a:p>
          <a:p>
            <a:pPr marL="685800" lvl="2" indent="-228600">
              <a:lnSpc>
                <a:spcPct val="150000"/>
              </a:lnSpc>
              <a:spcBef>
                <a:spcPts val="500"/>
              </a:spcBef>
            </a:pPr>
            <a:r>
              <a:rPr lang="en-US" smtClean="0">
                <a:cs typeface="Arial" charset="0"/>
              </a:rPr>
              <a:t>               If you have a Blue engine – keep your blue engine.</a:t>
            </a:r>
          </a:p>
          <a:p>
            <a:pPr marL="685800" lvl="2" indent="-228600">
              <a:lnSpc>
                <a:spcPct val="150000"/>
              </a:lnSpc>
              <a:spcBef>
                <a:spcPts val="500"/>
              </a:spcBef>
            </a:pPr>
            <a:r>
              <a:rPr lang="en-US" smtClean="0">
                <a:cs typeface="Arial" charset="0"/>
              </a:rPr>
              <a:t>               Natural gas engines don’t all have to be Red.</a:t>
            </a:r>
          </a:p>
          <a:p>
            <a:pPr marL="685800" lvl="2" indent="-228600">
              <a:lnSpc>
                <a:spcPct val="150000"/>
              </a:lnSpc>
              <a:spcBef>
                <a:spcPts val="500"/>
              </a:spcBef>
              <a:buFontTx/>
              <a:buChar char="•"/>
            </a:pPr>
            <a:r>
              <a:rPr lang="en-US" smtClean="0">
                <a:cs typeface="Arial" charset="0"/>
              </a:rPr>
              <a:t>Engine conversions accelerates transition to natural gas</a:t>
            </a:r>
          </a:p>
          <a:p>
            <a:pPr marL="685800" lvl="2" indent="-228600">
              <a:lnSpc>
                <a:spcPct val="150000"/>
              </a:lnSpc>
              <a:spcBef>
                <a:spcPts val="500"/>
              </a:spcBef>
              <a:buFontTx/>
              <a:buChar char="•"/>
            </a:pPr>
            <a:r>
              <a:rPr lang="en-US" b="1" smtClean="0"/>
              <a:t>Capitalize on the long service-life of diesel engines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endParaRPr lang="en-US" smtClean="0"/>
          </a:p>
        </p:txBody>
      </p:sp>
      <p:sp>
        <p:nvSpPr>
          <p:cNvPr id="67587" name="Slide Number Placeholder 3"/>
          <p:cNvSpPr txBox="1">
            <a:spLocks noGrp="1"/>
          </p:cNvSpPr>
          <p:nvPr/>
        </p:nvSpPr>
        <p:spPr bwMode="auto">
          <a:xfrm>
            <a:off x="3962400" y="8816975"/>
            <a:ext cx="3033713" cy="465138"/>
          </a:xfrm>
          <a:prstGeom prst="rect">
            <a:avLst/>
          </a:prstGeom>
          <a:noFill/>
          <a:ln w="9525">
            <a:noFill/>
            <a:miter lim="800000"/>
            <a:headEnd/>
            <a:tailEnd/>
          </a:ln>
        </p:spPr>
        <p:txBody>
          <a:bodyPr lIns="91294" tIns="45647" rIns="91294" bIns="45647" anchor="b"/>
          <a:lstStyle/>
          <a:p>
            <a:pPr algn="r" defTabSz="912813"/>
            <a:fld id="{D3176A0D-1F9A-4C3A-A9B4-D3FA7E39711A}" type="slidenum">
              <a:rPr lang="en-US" sz="1200"/>
              <a:pPr algn="r" defTabSz="912813"/>
              <a:t>14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t>High fuel costs and air pollution concerns, as well as talks around energy security,</a:t>
            </a:r>
          </a:p>
          <a:p>
            <a:r>
              <a:rPr lang="en-US" smtClean="0"/>
              <a:t>has forced trucking fleets to look for an affordable option to transition their fleets to natural gas.</a:t>
            </a:r>
          </a:p>
          <a:p>
            <a:endParaRPr lang="en-US" smtClean="0"/>
          </a:p>
          <a:p>
            <a:r>
              <a:rPr lang="en-US" smtClean="0"/>
              <a:t>Natural Gas is inexpensive and clean burning</a:t>
            </a:r>
          </a:p>
          <a:p>
            <a:r>
              <a:rPr lang="en-US" smtClean="0"/>
              <a:t>It has low CO2 emissions and virtually no PM</a:t>
            </a:r>
          </a:p>
          <a:p>
            <a:r>
              <a:rPr lang="en-US" smtClean="0"/>
              <a:t>It is Made in America and it supports policies for a sustainable energy future</a:t>
            </a:r>
          </a:p>
          <a:p>
            <a:r>
              <a:rPr lang="en-US" smtClean="0"/>
              <a:t>It also reduces oil imports</a:t>
            </a:r>
          </a:p>
        </p:txBody>
      </p:sp>
      <p:sp>
        <p:nvSpPr>
          <p:cNvPr id="41987" name="Slide Number Placeholder 3"/>
          <p:cNvSpPr>
            <a:spLocks noGrp="1"/>
          </p:cNvSpPr>
          <p:nvPr>
            <p:ph type="sldNum" sz="quarter" idx="5"/>
          </p:nvPr>
        </p:nvSpPr>
        <p:spPr>
          <a:noFill/>
        </p:spPr>
        <p:txBody>
          <a:bodyPr/>
          <a:lstStyle/>
          <a:p>
            <a:fld id="{7C33454C-E992-4DC5-A28D-636E7A584F3D}"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77925" y="222250"/>
            <a:ext cx="4225925" cy="3170238"/>
          </a:xfrm>
          <a:ln/>
        </p:spPr>
      </p:sp>
      <p:sp>
        <p:nvSpPr>
          <p:cNvPr id="44034" name="Notes Placeholder 2"/>
          <p:cNvSpPr>
            <a:spLocks noGrp="1"/>
          </p:cNvSpPr>
          <p:nvPr>
            <p:ph type="body" idx="1"/>
          </p:nvPr>
        </p:nvSpPr>
        <p:spPr>
          <a:xfrm>
            <a:off x="222250" y="3575050"/>
            <a:ext cx="6400800" cy="5181600"/>
          </a:xfrm>
          <a:noFill/>
          <a:ln/>
        </p:spPr>
        <p:txBody>
          <a:bodyPr/>
          <a:lstStyle/>
          <a:p>
            <a:pPr marL="0" lvl="1"/>
            <a:r>
              <a:rPr lang="en-US" smtClean="0"/>
              <a:t>The question is, how do you transition a fleet from diesel to natural gas?</a:t>
            </a:r>
          </a:p>
          <a:p>
            <a:pPr marL="0" lvl="1"/>
            <a:endParaRPr lang="en-US" smtClean="0"/>
          </a:p>
          <a:p>
            <a:pPr marL="0" lvl="1"/>
            <a:r>
              <a:rPr lang="en-US" smtClean="0"/>
              <a:t>There are few options:</a:t>
            </a:r>
          </a:p>
          <a:p>
            <a:pPr marL="0" lvl="1"/>
            <a:r>
              <a:rPr lang="en-US" smtClean="0"/>
              <a:t>A fleet can buy new NG trucks, but product offering are limited and new trucks are very expensive.</a:t>
            </a:r>
          </a:p>
          <a:p>
            <a:pPr marL="0" lvl="1"/>
            <a:endParaRPr lang="en-US" smtClean="0"/>
          </a:p>
          <a:p>
            <a:pPr marL="0" lvl="1"/>
            <a:r>
              <a:rPr lang="en-US" smtClean="0"/>
              <a:t>Diesel Dual Fuel technology is an option, but it only uses limited amounts of natural gas,</a:t>
            </a:r>
          </a:p>
          <a:p>
            <a:pPr marL="0" lvl="1"/>
            <a:r>
              <a:rPr lang="en-US" smtClean="0"/>
              <a:t>Offering lower money savings potential.</a:t>
            </a:r>
          </a:p>
          <a:p>
            <a:pPr marL="0" lvl="1"/>
            <a:endParaRPr lang="en-US" smtClean="0"/>
          </a:p>
          <a:p>
            <a:pPr marL="0" lvl="1"/>
            <a:r>
              <a:rPr lang="en-US" smtClean="0"/>
              <a:t>But there is another option!</a:t>
            </a:r>
          </a:p>
          <a:p>
            <a:pPr marL="0" lvl="1">
              <a:lnSpc>
                <a:spcPct val="150000"/>
              </a:lnSpc>
              <a:spcBef>
                <a:spcPts val="500"/>
              </a:spcBef>
              <a:buClr>
                <a:srgbClr val="0000FF"/>
              </a:buClr>
              <a:buFont typeface="Wingdings" pitchFamily="2" charset="2"/>
              <a:buNone/>
            </a:pPr>
            <a:r>
              <a:rPr lang="en-US" u="sng" smtClean="0">
                <a:cs typeface="Arial" charset="0"/>
              </a:rPr>
              <a:t>Diesel-to-natural gas engine conversions</a:t>
            </a:r>
            <a:r>
              <a:rPr lang="en-US" smtClean="0">
                <a:cs typeface="Arial" charset="0"/>
              </a:rPr>
              <a:t>  -</a:t>
            </a:r>
          </a:p>
          <a:p>
            <a:pPr marL="0" lvl="1">
              <a:lnSpc>
                <a:spcPct val="150000"/>
              </a:lnSpc>
              <a:spcBef>
                <a:spcPts val="500"/>
              </a:spcBef>
              <a:buClr>
                <a:srgbClr val="0000FF"/>
              </a:buClr>
              <a:buFont typeface="Wingdings" pitchFamily="2" charset="2"/>
              <a:buNone/>
            </a:pPr>
            <a:r>
              <a:rPr lang="en-US" u="sng" smtClean="0">
                <a:cs typeface="Arial" charset="0"/>
              </a:rPr>
              <a:t>It is the most economical option available to fleets</a:t>
            </a:r>
            <a:endParaRPr lang="en-US" smtClean="0"/>
          </a:p>
          <a:p>
            <a:pPr marL="0" lvl="1"/>
            <a:endParaRPr lang="en-US" smtClean="0"/>
          </a:p>
          <a:p>
            <a:pPr marL="0" lvl="1"/>
            <a:r>
              <a:rPr lang="en-US" smtClean="0"/>
              <a:t>Diesel engines have a service life of up to 20 years, so why replace them early</a:t>
            </a:r>
          </a:p>
          <a:p>
            <a:pPr marL="0" lvl="1"/>
            <a:r>
              <a:rPr lang="en-US" smtClean="0"/>
              <a:t>if they still have many years of service left in them? - These diesel engines can be convert to natural gas?</a:t>
            </a:r>
          </a:p>
          <a:p>
            <a:pPr marL="0" lvl="1">
              <a:lnSpc>
                <a:spcPct val="150000"/>
              </a:lnSpc>
              <a:spcBef>
                <a:spcPts val="500"/>
              </a:spcBef>
              <a:buFontTx/>
              <a:buChar char="•"/>
            </a:pPr>
            <a:endParaRPr lang="en-US" sz="1000" smtClean="0">
              <a:cs typeface="Arial" charset="0"/>
            </a:endParaRPr>
          </a:p>
          <a:p>
            <a:pPr marL="0" lvl="1">
              <a:lnSpc>
                <a:spcPct val="150000"/>
              </a:lnSpc>
              <a:spcBef>
                <a:spcPts val="500"/>
              </a:spcBef>
              <a:buFontTx/>
              <a:buChar char="•"/>
            </a:pPr>
            <a:r>
              <a:rPr lang="en-US" sz="1000" smtClean="0">
                <a:cs typeface="Arial" charset="0"/>
              </a:rPr>
              <a:t>This affordable and cost effective option </a:t>
            </a:r>
            <a:r>
              <a:rPr lang="en-US" u="sng" smtClean="0">
                <a:cs typeface="Arial" charset="0"/>
              </a:rPr>
              <a:t>accelerates transition to natural gas</a:t>
            </a:r>
            <a:endParaRPr lang="en-US" smtClean="0"/>
          </a:p>
        </p:txBody>
      </p:sp>
      <p:sp>
        <p:nvSpPr>
          <p:cNvPr id="44035" name="Slide Number Placeholder 3"/>
          <p:cNvSpPr>
            <a:spLocks noGrp="1"/>
          </p:cNvSpPr>
          <p:nvPr>
            <p:ph type="sldNum" sz="quarter" idx="5"/>
          </p:nvPr>
        </p:nvSpPr>
        <p:spPr>
          <a:noFill/>
        </p:spPr>
        <p:txBody>
          <a:bodyPr/>
          <a:lstStyle/>
          <a:p>
            <a:fld id="{4E8AEA1A-BB90-4307-BD2F-AEE1A97D182E}"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77925" y="222250"/>
            <a:ext cx="4225925" cy="3170238"/>
          </a:xfrm>
          <a:ln/>
        </p:spPr>
      </p:sp>
      <p:sp>
        <p:nvSpPr>
          <p:cNvPr id="46082" name="Notes Placeholder 2"/>
          <p:cNvSpPr>
            <a:spLocks noGrp="1"/>
          </p:cNvSpPr>
          <p:nvPr>
            <p:ph type="body" idx="1"/>
          </p:nvPr>
        </p:nvSpPr>
        <p:spPr>
          <a:xfrm>
            <a:off x="222250" y="3575050"/>
            <a:ext cx="6400800" cy="5181600"/>
          </a:xfrm>
          <a:noFill/>
          <a:ln/>
        </p:spPr>
        <p:txBody>
          <a:bodyPr/>
          <a:lstStyle/>
          <a:p>
            <a:pPr marL="0" lvl="1"/>
            <a:r>
              <a:rPr lang="en-US" smtClean="0"/>
              <a:t>Engine conversions – is a feasible and affordable option!</a:t>
            </a:r>
          </a:p>
          <a:p>
            <a:pPr marL="0" lvl="1"/>
            <a:endParaRPr lang="en-US" smtClean="0"/>
          </a:p>
          <a:p>
            <a:pPr marL="0" lvl="1"/>
            <a:r>
              <a:rPr lang="en-US" smtClean="0"/>
              <a:t>Omnitek has developed a technology that can be used to convert diesel engines </a:t>
            </a:r>
          </a:p>
          <a:p>
            <a:pPr marL="0" lvl="1"/>
            <a:r>
              <a:rPr lang="en-US" smtClean="0"/>
              <a:t>into 100% dedicated natural gas engines, at a fraction of the cost of a new natural gas engine.</a:t>
            </a:r>
          </a:p>
          <a:p>
            <a:pPr marL="0" lvl="1"/>
            <a:endParaRPr lang="en-US" smtClean="0"/>
          </a:p>
          <a:p>
            <a:pPr marL="0" lvl="1"/>
            <a:r>
              <a:rPr lang="en-US" smtClean="0"/>
              <a:t>Patented technology assures low emissions, low fuel consumption, high engine power and reliable engine operation.</a:t>
            </a:r>
          </a:p>
        </p:txBody>
      </p:sp>
      <p:sp>
        <p:nvSpPr>
          <p:cNvPr id="46083" name="Slide Number Placeholder 3"/>
          <p:cNvSpPr txBox="1">
            <a:spLocks noGrp="1"/>
          </p:cNvSpPr>
          <p:nvPr/>
        </p:nvSpPr>
        <p:spPr bwMode="auto">
          <a:xfrm>
            <a:off x="3962400" y="8816975"/>
            <a:ext cx="3033713" cy="465138"/>
          </a:xfrm>
          <a:prstGeom prst="rect">
            <a:avLst/>
          </a:prstGeom>
          <a:noFill/>
          <a:ln w="9525">
            <a:noFill/>
            <a:miter lim="800000"/>
            <a:headEnd/>
            <a:tailEnd/>
          </a:ln>
        </p:spPr>
        <p:txBody>
          <a:bodyPr lIns="91294" tIns="45647" rIns="91294" bIns="45647" anchor="b"/>
          <a:lstStyle/>
          <a:p>
            <a:pPr algn="r" defTabSz="912813"/>
            <a:fld id="{30AA07F8-CA8A-4565-882A-BAAEA23FB45D}" type="slidenum">
              <a:rPr lang="en-US" sz="1200"/>
              <a:pPr algn="r" defTabSz="912813"/>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xfrm>
            <a:off x="1177925" y="298450"/>
            <a:ext cx="3692525" cy="2770188"/>
          </a:xfrm>
          <a:ln/>
        </p:spPr>
      </p:sp>
      <p:sp>
        <p:nvSpPr>
          <p:cNvPr id="48130" name="Notes Placeholder 2"/>
          <p:cNvSpPr>
            <a:spLocks noGrp="1"/>
          </p:cNvSpPr>
          <p:nvPr>
            <p:ph type="body" idx="1"/>
          </p:nvPr>
        </p:nvSpPr>
        <p:spPr>
          <a:xfrm>
            <a:off x="374650" y="3194050"/>
            <a:ext cx="6248400" cy="5867400"/>
          </a:xfrm>
          <a:noFill/>
          <a:ln/>
        </p:spPr>
        <p:txBody>
          <a:bodyPr/>
          <a:lstStyle/>
          <a:p>
            <a:pPr marL="228600" indent="-228600"/>
            <a:r>
              <a:rPr lang="en-US" smtClean="0"/>
              <a:t>How Does It Work?</a:t>
            </a:r>
          </a:p>
          <a:p>
            <a:pPr marL="228600" indent="-228600"/>
            <a:endParaRPr lang="en-US" smtClean="0"/>
          </a:p>
          <a:p>
            <a:pPr marL="228600" indent="-228600"/>
            <a:r>
              <a:rPr lang="en-US" smtClean="0"/>
              <a:t>Given their long service life, every year thousands of diesel engines undergo routine overhauls. </a:t>
            </a:r>
          </a:p>
          <a:p>
            <a:pPr marL="228600" indent="-228600"/>
            <a:endParaRPr lang="en-US" smtClean="0"/>
          </a:p>
          <a:p>
            <a:pPr marL="228600" indent="-228600"/>
            <a:r>
              <a:rPr lang="en-US" smtClean="0"/>
              <a:t>Why not convert these engines to natural gas at that time?</a:t>
            </a:r>
          </a:p>
          <a:p>
            <a:pPr marL="228600" indent="-228600">
              <a:buFontTx/>
              <a:buChar char="-"/>
            </a:pPr>
            <a:r>
              <a:rPr lang="en-US" smtClean="0"/>
              <a:t>An engine conversion is just like an engine overhaul</a:t>
            </a:r>
          </a:p>
          <a:p>
            <a:pPr marL="228600" indent="-228600">
              <a:buFontTx/>
              <a:buChar char="-"/>
            </a:pPr>
            <a:r>
              <a:rPr lang="en-US" smtClean="0">
                <a:solidFill>
                  <a:schemeClr val="tx2"/>
                </a:solidFill>
              </a:rPr>
              <a:t>With the Omnitek conversion technology diesel engines are “overhauled” into 100% dedicated natural gas engines </a:t>
            </a:r>
          </a:p>
          <a:p>
            <a:pPr marL="228600" indent="-228600"/>
            <a:r>
              <a:rPr lang="en-US" smtClean="0">
                <a:solidFill>
                  <a:schemeClr val="tx2"/>
                </a:solidFill>
              </a:rPr>
              <a:t>-- and the difference in cost is minimal.</a:t>
            </a:r>
            <a:r>
              <a:rPr lang="en-US" smtClean="0"/>
              <a:t> </a:t>
            </a:r>
          </a:p>
          <a:p>
            <a:pPr marL="228600" indent="-228600"/>
            <a:endParaRPr lang="en-US" smtClean="0"/>
          </a:p>
          <a:p>
            <a:pPr marL="228600" indent="-228600"/>
            <a:r>
              <a:rPr lang="en-US" smtClean="0"/>
              <a:t>Diesel-to-natural gas engine conversions is a viable and cost-effective option to transition a fleet</a:t>
            </a:r>
          </a:p>
          <a:p>
            <a:pPr marL="228600" indent="-228600"/>
            <a:r>
              <a:rPr lang="en-US" smtClean="0"/>
              <a:t>to natural gas in a reasonable amount of time.</a:t>
            </a:r>
          </a:p>
          <a:p>
            <a:pPr marL="228600" indent="-228600"/>
            <a:endParaRPr lang="en-US" smtClean="0"/>
          </a:p>
          <a:p>
            <a:pPr marL="228600" indent="-228600"/>
            <a:r>
              <a:rPr lang="en-US" smtClean="0"/>
              <a:t>In the meantime, engine manufacturers offer no solution for millions of in-use diesel engines! </a:t>
            </a:r>
          </a:p>
        </p:txBody>
      </p:sp>
      <p:sp>
        <p:nvSpPr>
          <p:cNvPr id="48131" name="Slide Number Placeholder 3"/>
          <p:cNvSpPr>
            <a:spLocks noGrp="1"/>
          </p:cNvSpPr>
          <p:nvPr>
            <p:ph type="sldNum" sz="quarter" idx="5"/>
          </p:nvPr>
        </p:nvSpPr>
        <p:spPr>
          <a:noFill/>
        </p:spPr>
        <p:txBody>
          <a:bodyPr/>
          <a:lstStyle/>
          <a:p>
            <a:fld id="{714D1E7F-67D5-400F-9511-7F0DE0412C8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marL="228600" indent="-228600"/>
            <a:r>
              <a:rPr lang="en-US" smtClean="0">
                <a:solidFill>
                  <a:schemeClr val="tx2"/>
                </a:solidFill>
              </a:rPr>
              <a:t>As of November 2014, Omnitek has developed EPA legal DNG engine conversion kits for following engine models:</a:t>
            </a:r>
          </a:p>
          <a:p>
            <a:pPr marL="228600" indent="-228600"/>
            <a:endParaRPr lang="en-US" smtClean="0">
              <a:solidFill>
                <a:schemeClr val="tx2"/>
              </a:solidFill>
            </a:endParaRPr>
          </a:p>
          <a:p>
            <a:pPr marL="228600" indent="-228600"/>
            <a:r>
              <a:rPr lang="en-US" smtClean="0"/>
              <a:t>Many more available for non-EPA and Export markets</a:t>
            </a:r>
          </a:p>
          <a:p>
            <a:pPr marL="228600" indent="-228600"/>
            <a:endParaRPr lang="en-US" smtClean="0"/>
          </a:p>
        </p:txBody>
      </p:sp>
      <p:sp>
        <p:nvSpPr>
          <p:cNvPr id="50179" name="Slide Number Placeholder 3"/>
          <p:cNvSpPr txBox="1">
            <a:spLocks noGrp="1"/>
          </p:cNvSpPr>
          <p:nvPr/>
        </p:nvSpPr>
        <p:spPr bwMode="auto">
          <a:xfrm>
            <a:off x="3962400" y="8816975"/>
            <a:ext cx="3033713" cy="465138"/>
          </a:xfrm>
          <a:prstGeom prst="rect">
            <a:avLst/>
          </a:prstGeom>
          <a:noFill/>
          <a:ln w="9525">
            <a:noFill/>
            <a:miter lim="800000"/>
            <a:headEnd/>
            <a:tailEnd/>
          </a:ln>
        </p:spPr>
        <p:txBody>
          <a:bodyPr lIns="91294" tIns="45647" rIns="91294" bIns="45647" anchor="b"/>
          <a:lstStyle/>
          <a:p>
            <a:pPr algn="r" defTabSz="912813"/>
            <a:fld id="{86EE243B-2B53-4D2D-832E-8F54CFF3AE55}" type="slidenum">
              <a:rPr lang="en-US" sz="1200"/>
              <a:pPr algn="r" defTabSz="912813"/>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xfrm>
            <a:off x="1177925" y="298450"/>
            <a:ext cx="3692525" cy="2770188"/>
          </a:xfrm>
          <a:ln/>
        </p:spPr>
      </p:sp>
      <p:sp>
        <p:nvSpPr>
          <p:cNvPr id="52226" name="Notes Placeholder 2"/>
          <p:cNvSpPr>
            <a:spLocks noGrp="1"/>
          </p:cNvSpPr>
          <p:nvPr>
            <p:ph type="body" idx="1"/>
          </p:nvPr>
        </p:nvSpPr>
        <p:spPr>
          <a:xfrm>
            <a:off x="374650" y="3194050"/>
            <a:ext cx="6248400" cy="5867400"/>
          </a:xfrm>
          <a:noFill/>
          <a:ln/>
        </p:spPr>
        <p:txBody>
          <a:bodyPr/>
          <a:lstStyle/>
          <a:p>
            <a:pPr marL="228600" indent="-228600"/>
            <a:r>
              <a:rPr lang="en-US" smtClean="0"/>
              <a:t>Drop-in DNG Engines</a:t>
            </a:r>
          </a:p>
          <a:p>
            <a:pPr marL="228600" indent="-228600"/>
            <a:endParaRPr lang="en-US" smtClean="0"/>
          </a:p>
          <a:p>
            <a:pPr marL="228600" indent="-228600"/>
            <a:r>
              <a:rPr lang="en-US" smtClean="0"/>
              <a:t>Omnitek has entered into a Strategic Alliance with Reviva to produce</a:t>
            </a:r>
          </a:p>
          <a:p>
            <a:pPr marL="228600" indent="-228600"/>
            <a:r>
              <a:rPr lang="en-US" smtClean="0"/>
              <a:t>“Drop-in” natural gas converted engines, remanufactured to as-new condition</a:t>
            </a:r>
          </a:p>
          <a:p>
            <a:pPr marL="228600" indent="-228600"/>
            <a:endParaRPr lang="en-US" smtClean="0"/>
          </a:p>
          <a:p>
            <a:pPr marL="228600" indent="-228600"/>
            <a:r>
              <a:rPr lang="en-US" smtClean="0"/>
              <a:t>Assembly line remanufacturing/conversion process assures consistency and highest quality</a:t>
            </a:r>
          </a:p>
          <a:p>
            <a:pPr marL="228600" indent="-228600"/>
            <a:endParaRPr lang="en-US" smtClean="0"/>
          </a:p>
          <a:p>
            <a:pPr marL="228600" indent="-228600"/>
            <a:r>
              <a:rPr lang="en-US" smtClean="0"/>
              <a:t>Engines are 100% dyno tested and configured for quick installation, </a:t>
            </a:r>
          </a:p>
          <a:p>
            <a:pPr marL="228600" indent="-228600"/>
            <a:r>
              <a:rPr lang="en-US" smtClean="0"/>
              <a:t>The ability to deliver “drop-in” engines shortens fleet conversion process.</a:t>
            </a:r>
          </a:p>
        </p:txBody>
      </p:sp>
      <p:sp>
        <p:nvSpPr>
          <p:cNvPr id="52227" name="Slide Number Placeholder 3"/>
          <p:cNvSpPr txBox="1">
            <a:spLocks noGrp="1"/>
          </p:cNvSpPr>
          <p:nvPr/>
        </p:nvSpPr>
        <p:spPr bwMode="auto">
          <a:xfrm>
            <a:off x="3962400" y="8816975"/>
            <a:ext cx="3033713" cy="465138"/>
          </a:xfrm>
          <a:prstGeom prst="rect">
            <a:avLst/>
          </a:prstGeom>
          <a:noFill/>
          <a:ln w="9525">
            <a:noFill/>
            <a:miter lim="800000"/>
            <a:headEnd/>
            <a:tailEnd/>
          </a:ln>
        </p:spPr>
        <p:txBody>
          <a:bodyPr lIns="91294" tIns="45647" rIns="91294" bIns="45647" anchor="b"/>
          <a:lstStyle/>
          <a:p>
            <a:pPr algn="r" defTabSz="912813"/>
            <a:fld id="{E4235586-4951-4371-B15C-88208B47D468}" type="slidenum">
              <a:rPr lang="en-US" sz="1200"/>
              <a:pPr algn="r" defTabSz="912813"/>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marL="228600" indent="-228600"/>
            <a:r>
              <a:rPr lang="en-US" smtClean="0"/>
              <a:t>Here are the steps to convert a truck to natural gas?</a:t>
            </a:r>
          </a:p>
          <a:p>
            <a:pPr marL="228600" indent="-228600"/>
            <a:endParaRPr lang="en-US" smtClean="0"/>
          </a:p>
          <a:p>
            <a:pPr marL="228600" indent="-228600"/>
            <a:r>
              <a:rPr lang="en-US" smtClean="0"/>
              <a:t>The engine conversion is just like an engine overhaul.</a:t>
            </a:r>
          </a:p>
          <a:p>
            <a:pPr marL="228600" indent="-228600"/>
            <a:endParaRPr lang="en-US" smtClean="0"/>
          </a:p>
          <a:p>
            <a:pPr marL="228600" indent="-228600"/>
            <a:r>
              <a:rPr lang="en-US" smtClean="0"/>
              <a:t>The engine is disassembled and all components inspected and replace as necessary.</a:t>
            </a:r>
          </a:p>
          <a:p>
            <a:pPr marL="228600" indent="-228600"/>
            <a:r>
              <a:rPr lang="en-US" smtClean="0"/>
              <a:t>Low-compression NG pistons are installed, as well as high-temperature valves and valve seats.</a:t>
            </a:r>
          </a:p>
          <a:p>
            <a:pPr marL="228600" indent="-228600"/>
            <a:r>
              <a:rPr lang="en-US" smtClean="0"/>
              <a:t>The cylinder head is modified for spark plugs and the engine is reassembled.</a:t>
            </a:r>
          </a:p>
          <a:p>
            <a:pPr marL="228600" indent="-228600"/>
            <a:r>
              <a:rPr lang="en-US" smtClean="0"/>
              <a:t>Then the engine management system and natural gas fuel injectors are installed.</a:t>
            </a:r>
          </a:p>
          <a:p>
            <a:pPr marL="228600" indent="-228600"/>
            <a:r>
              <a:rPr lang="en-US" smtClean="0"/>
              <a:t>The vehicle also gets a catalytic converter and </a:t>
            </a:r>
          </a:p>
          <a:p>
            <a:pPr marL="228600" indent="-228600"/>
            <a:r>
              <a:rPr lang="en-US" smtClean="0"/>
              <a:t>NG storage tanks, which can be either CNG or LNG.</a:t>
            </a:r>
          </a:p>
        </p:txBody>
      </p:sp>
      <p:sp>
        <p:nvSpPr>
          <p:cNvPr id="54275" name="Slide Number Placeholder 3"/>
          <p:cNvSpPr>
            <a:spLocks noGrp="1"/>
          </p:cNvSpPr>
          <p:nvPr>
            <p:ph type="sldNum" sz="quarter" idx="5"/>
          </p:nvPr>
        </p:nvSpPr>
        <p:spPr>
          <a:noFill/>
        </p:spPr>
        <p:txBody>
          <a:bodyPr/>
          <a:lstStyle/>
          <a:p>
            <a:fld id="{AFF94D82-CCF5-4ECF-8D25-8489A4D52E2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r>
              <a:rPr lang="en-US" smtClean="0"/>
              <a:t>Here is an example showing the cost for a Class 6 truck conversion in the USA:</a:t>
            </a:r>
          </a:p>
          <a:p>
            <a:r>
              <a:rPr lang="en-US" smtClean="0"/>
              <a:t>The converted “as-new” engine       $ 24,000</a:t>
            </a:r>
          </a:p>
          <a:p>
            <a:r>
              <a:rPr lang="en-US" smtClean="0"/>
              <a:t>The cost of the CNG tanks              $ 8,000</a:t>
            </a:r>
          </a:p>
          <a:p>
            <a:r>
              <a:rPr lang="en-US" smtClean="0"/>
              <a:t>The labor cost for the conversion     $ 6,000</a:t>
            </a:r>
          </a:p>
          <a:p>
            <a:r>
              <a:rPr lang="en-US" smtClean="0"/>
              <a:t>    Total cost of the truck conversion $38,000</a:t>
            </a:r>
          </a:p>
          <a:p>
            <a:endParaRPr lang="en-US" smtClean="0"/>
          </a:p>
          <a:p>
            <a:r>
              <a:rPr lang="en-US" smtClean="0"/>
              <a:t>A Truck using 1,000 gallons of diesel per month with diesel at $4, will spend $4,000 per month on fuel.</a:t>
            </a:r>
          </a:p>
          <a:p>
            <a:r>
              <a:rPr lang="en-US" smtClean="0"/>
              <a:t>Natural gas at half the cost, fuel savings are $2,000 /month</a:t>
            </a:r>
          </a:p>
          <a:p>
            <a:r>
              <a:rPr lang="en-US" smtClean="0"/>
              <a:t>This results in a ROR of 19 months.</a:t>
            </a:r>
          </a:p>
          <a:p>
            <a:r>
              <a:rPr lang="en-US" smtClean="0"/>
              <a:t>If the fleet has a Private CNG Station and low-cost natural gas, ROR can be only 12 – 14 month. </a:t>
            </a:r>
          </a:p>
          <a:p>
            <a:endParaRPr lang="en-US" smtClean="0"/>
          </a:p>
          <a:p>
            <a:r>
              <a:rPr lang="en-US" smtClean="0"/>
              <a:t>Annual fuel savings for a fleet of 100 trucks would be $ 2,400,000</a:t>
            </a:r>
          </a:p>
          <a:p>
            <a:endParaRPr lang="en-US" smtClean="0"/>
          </a:p>
          <a:p>
            <a:r>
              <a:rPr lang="en-US" smtClean="0"/>
              <a:t>Large mining trucks, generators, locomotives or ships cost more to convert, but offer similar ROR.</a:t>
            </a:r>
          </a:p>
        </p:txBody>
      </p:sp>
      <p:sp>
        <p:nvSpPr>
          <p:cNvPr id="57347" name="Slide Number Placeholder 3"/>
          <p:cNvSpPr>
            <a:spLocks noGrp="1"/>
          </p:cNvSpPr>
          <p:nvPr>
            <p:ph type="sldNum" sz="quarter" idx="5"/>
          </p:nvPr>
        </p:nvSpPr>
        <p:spPr>
          <a:noFill/>
        </p:spPr>
        <p:txBody>
          <a:bodyPr/>
          <a:lstStyle/>
          <a:p>
            <a:fld id="{7CE68CD6-96EF-41F6-8CD7-57768661BAD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3C99632C-2676-4AA0-B722-66877B1123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7A4F8E52-C712-4616-B673-C8F66C44439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9721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5DE0C97F-74D9-4EE3-B63E-DAF8EE56D97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B13C8F-24C9-4113-9D63-E5273ED876C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146E75-AE7F-4BDC-947A-F3892296BAA8}" type="datetimeFigureOut">
              <a:rPr lang="en-US"/>
              <a:pPr>
                <a:defRPr/>
              </a:pPr>
              <a:t>5/23/2015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67836-AFAC-4628-918B-ED257BE34B1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8396A-D257-4910-998D-DBF3ED22B197}" type="datetimeFigureOut">
              <a:rPr lang="en-US"/>
              <a:pPr>
                <a:defRPr/>
              </a:pPr>
              <a:t>5/23/2015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B897ED-A45F-4292-B118-DED9D6C2514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711357-FA45-4F58-9098-18895B10A1DC}" type="datetimeFigureOut">
              <a:rPr lang="en-US"/>
              <a:pPr>
                <a:defRPr/>
              </a:pPr>
              <a:t>5/23/2015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67411D-7D27-46FF-8E68-03C7358870B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2B800C-8046-4170-851E-993EAA68C448}" type="datetimeFigureOut">
              <a:rPr lang="en-US"/>
              <a:pPr>
                <a:defRPr/>
              </a:pPr>
              <a:t>5/23/2015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6CEC9B-1EAF-46D6-BE72-B5E80A4C8EB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322B0C-E324-4B06-9EE7-E90545740C93}" type="datetimeFigureOut">
              <a:rPr lang="en-US"/>
              <a:pPr>
                <a:defRPr/>
              </a:pPr>
              <a:t>5/23/2015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C8323C-19EE-4FD7-AED0-97F66A2B48B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3BB7EB-8ABE-4FED-9EF6-1E4F180B61AD}" type="datetimeFigureOut">
              <a:rPr lang="en-US"/>
              <a:pPr>
                <a:defRPr/>
              </a:pPr>
              <a:t>5/23/2015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D194B0-32F9-496E-9BA8-E0E194D5776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3BAE1D-3EC9-49DA-BDA6-4A80D5772BFA}" type="datetimeFigureOut">
              <a:rPr lang="en-US"/>
              <a:pPr>
                <a:defRPr/>
              </a:pPr>
              <a:t>5/23/2015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C3FAA5-291D-47A2-8A6A-DFF86CDF68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893F7DC-AF0A-4683-804B-50ED962F72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C730CD-7858-4D1D-B6C8-AA4700CEC941}" type="datetimeFigureOut">
              <a:rPr lang="en-US"/>
              <a:pPr>
                <a:defRPr/>
              </a:pPr>
              <a:t>5/23/2015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EF11AB-AEB6-4CBC-91D0-67D732FDEE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A3382-0FA2-4AB6-9D63-35239BCED81F}" type="datetimeFigureOut">
              <a:rPr lang="en-US"/>
              <a:pPr>
                <a:defRPr/>
              </a:pPr>
              <a:t>5/23/2015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695600-F572-4D4A-BF86-27F205ABC7B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FED99-043E-40A4-9A36-CFA043E08FB5}" type="datetimeFigureOut">
              <a:rPr lang="en-US"/>
              <a:pPr>
                <a:defRPr/>
              </a:pPr>
              <a:t>5/23/2015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42808-8618-4166-8A66-9E59BF0776B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3F752A-FE5E-4A2D-8F1A-F288D6CAA725}" type="datetimeFigureOut">
              <a:rPr lang="en-US"/>
              <a:pPr>
                <a:defRPr/>
              </a:pPr>
              <a:t>5/23/2015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FBE7A-95B3-4800-9B3E-C0426BE3A4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6613"/>
            <a:ext cx="411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11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5AADB7CA-7D52-4E4D-A453-03A7284CC4A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59AB76EC-DA7C-4D74-8F21-1F6D04A6DC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C38585C8-49CA-4FCA-9744-0A8D51C8D2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3E5C6B55-1C26-4051-ACEB-FB6CB4C301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89AE8233-A812-4311-BF22-E2D7C3AF39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1FEC3ABF-EBE1-44D2-A1CF-937B363C6E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p:cNvSpPr>
            <a:spLocks noChangeArrowheads="1"/>
          </p:cNvSpPr>
          <p:nvPr/>
        </p:nvSpPr>
        <p:spPr bwMode="auto">
          <a:xfrm>
            <a:off x="1752600" y="0"/>
            <a:ext cx="7391400" cy="609600"/>
          </a:xfrm>
          <a:prstGeom prst="rect">
            <a:avLst/>
          </a:prstGeom>
          <a:noFill/>
          <a:ln w="9525">
            <a:noFill/>
            <a:miter lim="800000"/>
            <a:headEnd/>
            <a:tailEnd/>
          </a:ln>
          <a:effectLst/>
        </p:spPr>
        <p:txBody>
          <a:bodyPr wrap="none" anchor="ctr">
            <a:spAutoFit/>
          </a:bodyPr>
          <a:lstStyle/>
          <a:p>
            <a:pPr>
              <a:defRPr/>
            </a:pPr>
            <a:endParaRPr lang="en-US" dirty="0"/>
          </a:p>
        </p:txBody>
      </p:sp>
      <p:sp>
        <p:nvSpPr>
          <p:cNvPr id="13" name="Rectangle 10"/>
          <p:cNvSpPr>
            <a:spLocks noChangeArrowheads="1"/>
          </p:cNvSpPr>
          <p:nvPr/>
        </p:nvSpPr>
        <p:spPr bwMode="auto">
          <a:xfrm>
            <a:off x="0" y="-26988"/>
            <a:ext cx="9144000" cy="762001"/>
          </a:xfrm>
          <a:prstGeom prst="rect">
            <a:avLst/>
          </a:prstGeom>
          <a:solidFill>
            <a:srgbClr val="000000"/>
          </a:solidFill>
          <a:ln w="9525">
            <a:solidFill>
              <a:schemeClr val="tx1"/>
            </a:solidFill>
            <a:miter lim="800000"/>
            <a:headEnd/>
            <a:tailEnd/>
          </a:ln>
          <a:effectLst/>
        </p:spPr>
        <p:txBody>
          <a:bodyPr wrap="none" anchor="ctr"/>
          <a:lstStyle/>
          <a:p>
            <a:pPr>
              <a:defRPr/>
            </a:pPr>
            <a:endParaRPr lang="en-US" sz="4000" dirty="0">
              <a:solidFill>
                <a:schemeClr val="tx2"/>
              </a:solidFill>
              <a:latin typeface="Book Antiqua" pitchFamily="18" charset="0"/>
            </a:endParaRPr>
          </a:p>
        </p:txBody>
      </p:sp>
      <p:sp>
        <p:nvSpPr>
          <p:cNvPr id="56324" name="Rectangle 12"/>
          <p:cNvSpPr>
            <a:spLocks noGrp="1" noChangeArrowheads="1"/>
          </p:cNvSpPr>
          <p:nvPr>
            <p:ph type="body" idx="1"/>
          </p:nvPr>
        </p:nvSpPr>
        <p:spPr bwMode="gray">
          <a:xfrm>
            <a:off x="381000" y="836613"/>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15"/>
          <p:cNvSpPr>
            <a:spLocks noGrp="1" noChangeArrowheads="1"/>
          </p:cNvSpPr>
          <p:nvPr>
            <p:ph type="sldNum" sz="quarter" idx="4"/>
          </p:nvPr>
        </p:nvSpPr>
        <p:spPr bwMode="auto">
          <a:xfrm>
            <a:off x="8153400" y="6405563"/>
            <a:ext cx="9144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bg2"/>
                </a:solidFill>
                <a:latin typeface="+mn-lt"/>
              </a:defRPr>
            </a:lvl1pPr>
          </a:lstStyle>
          <a:p>
            <a:pPr>
              <a:defRPr/>
            </a:pPr>
            <a:fld id="{A0EFBD74-ECE7-4805-A2B4-056E85F526BC}" type="slidenum">
              <a:rPr lang="en-US"/>
              <a:pPr>
                <a:defRPr/>
              </a:pPr>
              <a:t>‹#›</a:t>
            </a:fld>
            <a:endParaRPr lang="en-US" dirty="0"/>
          </a:p>
        </p:txBody>
      </p:sp>
      <p:pic>
        <p:nvPicPr>
          <p:cNvPr id="56326" name="Picture 6" descr="OmnitekLogo sss.jpg"/>
          <p:cNvPicPr>
            <a:picLocks noChangeAspect="1"/>
          </p:cNvPicPr>
          <p:nvPr userDrawn="1"/>
        </p:nvPicPr>
        <p:blipFill>
          <a:blip r:embed="rId13"/>
          <a:srcRect/>
          <a:stretch>
            <a:fillRect/>
          </a:stretch>
        </p:blipFill>
        <p:spPr bwMode="auto">
          <a:xfrm>
            <a:off x="139700" y="50800"/>
            <a:ext cx="1311275"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p:cNvSpPr>
            <a:spLocks noChangeArrowheads="1"/>
          </p:cNvSpPr>
          <p:nvPr/>
        </p:nvSpPr>
        <p:spPr bwMode="auto">
          <a:xfrm>
            <a:off x="1752600" y="0"/>
            <a:ext cx="7391400" cy="609600"/>
          </a:xfrm>
          <a:prstGeom prst="rect">
            <a:avLst/>
          </a:prstGeom>
          <a:noFill/>
          <a:ln w="9525">
            <a:noFill/>
            <a:miter lim="800000"/>
            <a:headEnd/>
            <a:tailEnd/>
          </a:ln>
          <a:effectLst/>
        </p:spPr>
        <p:txBody>
          <a:bodyPr wrap="none" anchor="ctr">
            <a:spAutoFit/>
          </a:bodyPr>
          <a:lstStyle/>
          <a:p>
            <a:pPr>
              <a:defRPr/>
            </a:pPr>
            <a:endParaRPr lang="en-US" dirty="0"/>
          </a:p>
        </p:txBody>
      </p:sp>
      <p:sp>
        <p:nvSpPr>
          <p:cNvPr id="13" name="Rectangle 10"/>
          <p:cNvSpPr>
            <a:spLocks noChangeArrowheads="1"/>
          </p:cNvSpPr>
          <p:nvPr/>
        </p:nvSpPr>
        <p:spPr bwMode="auto">
          <a:xfrm>
            <a:off x="0" y="0"/>
            <a:ext cx="9144000" cy="1066800"/>
          </a:xfrm>
          <a:prstGeom prst="rect">
            <a:avLst/>
          </a:prstGeom>
          <a:solidFill>
            <a:srgbClr val="000000"/>
          </a:solidFill>
          <a:ln w="9525">
            <a:solidFill>
              <a:schemeClr val="tx1"/>
            </a:solidFill>
            <a:miter lim="800000"/>
            <a:headEnd/>
            <a:tailEnd/>
          </a:ln>
          <a:effectLst/>
        </p:spPr>
        <p:txBody>
          <a:bodyPr wrap="none" anchor="ctr"/>
          <a:lstStyle/>
          <a:p>
            <a:pPr>
              <a:defRPr/>
            </a:pPr>
            <a:endParaRPr lang="en-US" sz="4000" dirty="0">
              <a:solidFill>
                <a:schemeClr val="tx2"/>
              </a:solidFill>
              <a:latin typeface="Book Antiqua" pitchFamily="18" charset="0"/>
            </a:endParaRPr>
          </a:p>
        </p:txBody>
      </p:sp>
      <p:pic>
        <p:nvPicPr>
          <p:cNvPr id="13316" name="Picture 4" descr="OmnitekLogo3x1.jpg"/>
          <p:cNvPicPr>
            <a:picLocks noChangeAspect="1"/>
          </p:cNvPicPr>
          <p:nvPr userDrawn="1"/>
        </p:nvPicPr>
        <p:blipFill>
          <a:blip r:embed="rId13"/>
          <a:srcRect/>
          <a:stretch>
            <a:fillRect/>
          </a:stretch>
        </p:blipFill>
        <p:spPr bwMode="auto">
          <a:xfrm>
            <a:off x="3200400" y="1600200"/>
            <a:ext cx="2743200" cy="1268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4" r:id="rId2"/>
    <p:sldLayoutId id="2147483733"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41CAD8D-781D-4F7C-904A-8641EE9EE951}" type="datetimeFigureOut">
              <a:rPr lang="en-US"/>
              <a:pPr>
                <a:defRPr/>
              </a:pPr>
              <a:t>5/23/2015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A9770A-5BED-4E31-BCF6-AE546A6EB3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omnitekcorp.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1"/>
          <p:cNvSpPr>
            <a:spLocks noChangeShapeType="1"/>
          </p:cNvSpPr>
          <p:nvPr/>
        </p:nvSpPr>
        <p:spPr bwMode="auto">
          <a:xfrm>
            <a:off x="0" y="3200400"/>
            <a:ext cx="9144000" cy="0"/>
          </a:xfrm>
          <a:prstGeom prst="line">
            <a:avLst/>
          </a:prstGeom>
          <a:noFill/>
          <a:ln w="15875">
            <a:solidFill>
              <a:schemeClr val="tx1"/>
            </a:solidFill>
            <a:round/>
            <a:headEnd/>
            <a:tailEnd/>
          </a:ln>
        </p:spPr>
        <p:txBody>
          <a:bodyPr/>
          <a:lstStyle/>
          <a:p>
            <a:endParaRPr lang="en-US"/>
          </a:p>
        </p:txBody>
      </p:sp>
      <p:sp>
        <p:nvSpPr>
          <p:cNvPr id="38914" name="Line 12"/>
          <p:cNvSpPr>
            <a:spLocks noChangeShapeType="1"/>
          </p:cNvSpPr>
          <p:nvPr/>
        </p:nvSpPr>
        <p:spPr bwMode="auto">
          <a:xfrm>
            <a:off x="0" y="4953000"/>
            <a:ext cx="9144000" cy="0"/>
          </a:xfrm>
          <a:prstGeom prst="line">
            <a:avLst/>
          </a:prstGeom>
          <a:noFill/>
          <a:ln w="15875">
            <a:solidFill>
              <a:schemeClr val="tx1"/>
            </a:solidFill>
            <a:round/>
            <a:headEnd/>
            <a:tailEnd/>
          </a:ln>
        </p:spPr>
        <p:txBody>
          <a:bodyPr/>
          <a:lstStyle/>
          <a:p>
            <a:endParaRPr lang="en-US"/>
          </a:p>
        </p:txBody>
      </p:sp>
      <p:sp>
        <p:nvSpPr>
          <p:cNvPr id="38915" name="Text Box 14"/>
          <p:cNvSpPr txBox="1">
            <a:spLocks noChangeArrowheads="1"/>
          </p:cNvSpPr>
          <p:nvPr/>
        </p:nvSpPr>
        <p:spPr bwMode="auto">
          <a:xfrm>
            <a:off x="76200" y="3432175"/>
            <a:ext cx="8915400" cy="1292225"/>
          </a:xfrm>
          <a:prstGeom prst="rect">
            <a:avLst/>
          </a:prstGeom>
          <a:noFill/>
          <a:ln w="9525">
            <a:noFill/>
            <a:miter lim="800000"/>
            <a:headEnd/>
            <a:tailEnd/>
          </a:ln>
        </p:spPr>
        <p:txBody>
          <a:bodyPr>
            <a:spAutoFit/>
          </a:bodyPr>
          <a:lstStyle/>
          <a:p>
            <a:pPr algn="ctr" eaLnBrk="0" hangingPunct="0">
              <a:spcBef>
                <a:spcPct val="50000"/>
              </a:spcBef>
            </a:pPr>
            <a:r>
              <a:rPr lang="en-US" sz="3600" b="1">
                <a:latin typeface="Times New Roman" pitchFamily="18" charset="0"/>
                <a:cs typeface="Times New Roman" pitchFamily="18" charset="0"/>
              </a:rPr>
              <a:t>Diesel-to-Natural Gas Engine Conversions </a:t>
            </a:r>
          </a:p>
          <a:p>
            <a:pPr algn="ctr" eaLnBrk="0" hangingPunct="0">
              <a:spcBef>
                <a:spcPct val="50000"/>
              </a:spcBef>
            </a:pPr>
            <a:r>
              <a:rPr lang="en-US" sz="2400" b="1"/>
              <a:t>“A cost-effective alternative to new natural gas vehicles”</a:t>
            </a:r>
            <a:r>
              <a:rPr lang="en-US" sz="2800"/>
              <a:t> </a:t>
            </a:r>
            <a:endParaRPr lang="en-US" sz="2800" b="1" i="1">
              <a:latin typeface="Times New Roman" pitchFamily="18" charset="0"/>
              <a:cs typeface="Times New Roman" pitchFamily="18" charset="0"/>
            </a:endParaRPr>
          </a:p>
        </p:txBody>
      </p:sp>
      <p:sp>
        <p:nvSpPr>
          <p:cNvPr id="38916" name="Text Box 13"/>
          <p:cNvSpPr txBox="1">
            <a:spLocks noChangeArrowheads="1"/>
          </p:cNvSpPr>
          <p:nvPr/>
        </p:nvSpPr>
        <p:spPr bwMode="auto">
          <a:xfrm>
            <a:off x="146050" y="5975350"/>
            <a:ext cx="2444750" cy="730250"/>
          </a:xfrm>
          <a:prstGeom prst="rect">
            <a:avLst/>
          </a:prstGeom>
          <a:noFill/>
          <a:ln w="9525">
            <a:noFill/>
            <a:miter lim="800000"/>
            <a:headEnd/>
            <a:tailEnd/>
          </a:ln>
        </p:spPr>
        <p:txBody>
          <a:bodyPr wrap="none">
            <a:spAutoFit/>
          </a:bodyPr>
          <a:lstStyle/>
          <a:p>
            <a:pPr eaLnBrk="0" hangingPunct="0"/>
            <a:r>
              <a:rPr lang="en-US" sz="1400" b="1"/>
              <a:t>Presented by:</a:t>
            </a:r>
          </a:p>
          <a:p>
            <a:pPr eaLnBrk="0" hangingPunct="0"/>
            <a:r>
              <a:rPr lang="en-US" sz="1400" b="1"/>
              <a:t>Werner Funk, CEO</a:t>
            </a:r>
          </a:p>
          <a:p>
            <a:pPr eaLnBrk="0" hangingPunct="0"/>
            <a:r>
              <a:rPr lang="en-US" sz="1400" b="1"/>
              <a:t>Omnitek Engineering Corp.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bwMode="auto">
          <a:xfrm>
            <a:off x="152400" y="990600"/>
            <a:ext cx="8915400" cy="5257800"/>
          </a:xfrm>
          <a:prstGeom prst="rect">
            <a:avLst/>
          </a:prstGeom>
          <a:noFill/>
          <a:ln>
            <a:miter lim="800000"/>
            <a:headEnd/>
            <a:tailEnd/>
          </a:ln>
        </p:spPr>
        <p:txBody>
          <a:bodyPr lIns="92075" tIns="46038" rIns="92075" bIns="46038" anchor="ctr"/>
          <a:lstStyle/>
          <a:p>
            <a:pPr algn="l" eaLnBrk="1" hangingPunct="1"/>
            <a:r>
              <a:rPr lang="en-US" sz="2000" b="1" smtClean="0">
                <a:solidFill>
                  <a:schemeClr val="tx1"/>
                </a:solidFill>
                <a:latin typeface="Arial" charset="0"/>
                <a:cs typeface="Arial" charset="0"/>
              </a:rPr>
              <a:t>Not every vehicle is a good candidate for a DNG engine conversion!</a:t>
            </a:r>
            <a:br>
              <a:rPr lang="en-US" sz="2000" b="1" smtClean="0">
                <a:solidFill>
                  <a:schemeClr val="tx1"/>
                </a:solidFill>
                <a:latin typeface="Arial" charset="0"/>
                <a:cs typeface="Arial" charset="0"/>
              </a:rPr>
            </a:br>
            <a:r>
              <a:rPr lang="en-US" sz="800" smtClean="0">
                <a:solidFill>
                  <a:schemeClr val="tx1"/>
                </a:solidFill>
                <a:latin typeface="Arial" charset="0"/>
                <a:cs typeface="Arial" charset="0"/>
              </a:rPr>
              <a:t/>
            </a:r>
            <a:br>
              <a:rPr lang="en-US" sz="800" smtClean="0">
                <a:solidFill>
                  <a:schemeClr val="tx1"/>
                </a:solidFill>
                <a:latin typeface="Arial" charset="0"/>
                <a:cs typeface="Arial" charset="0"/>
              </a:rPr>
            </a:br>
            <a:r>
              <a:rPr lang="en-US" sz="2000" smtClean="0">
                <a:solidFill>
                  <a:schemeClr val="tx1"/>
                </a:solidFill>
                <a:latin typeface="Arial" charset="0"/>
                <a:cs typeface="Arial" charset="0"/>
              </a:rPr>
              <a:t>&gt; Driving Range	- Space for CNG tanks?</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&gt; Power Needed	- On some engines power is reduced.</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Can safely offer 30 - 35 hp/liter,</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or 120 lb-ft/liter</a:t>
            </a:r>
            <a:br>
              <a:rPr lang="en-US" sz="2000" smtClean="0">
                <a:solidFill>
                  <a:schemeClr val="tx1"/>
                </a:solidFill>
                <a:latin typeface="Arial" charset="0"/>
                <a:cs typeface="Arial" charset="0"/>
              </a:rPr>
            </a:br>
            <a:r>
              <a:rPr lang="en-US" sz="800" smtClean="0">
                <a:solidFill>
                  <a:schemeClr val="tx1"/>
                </a:solidFill>
                <a:latin typeface="Arial" charset="0"/>
                <a:cs typeface="Arial" charset="0"/>
              </a:rPr>
              <a:t> </a:t>
            </a:r>
            <a:r>
              <a:rPr lang="en-US" sz="2000" smtClean="0">
                <a:solidFill>
                  <a:schemeClr val="tx1"/>
                </a:solidFill>
                <a:latin typeface="Arial" charset="0"/>
                <a:cs typeface="Arial" charset="0"/>
              </a:rPr>
              <a:t/>
            </a:r>
            <a:br>
              <a:rPr lang="en-US" sz="2000" smtClean="0">
                <a:solidFill>
                  <a:schemeClr val="tx1"/>
                </a:solidFill>
                <a:latin typeface="Arial" charset="0"/>
                <a:cs typeface="Arial" charset="0"/>
              </a:rPr>
            </a:br>
            <a:r>
              <a:rPr lang="en-US" sz="2000" u="sng" smtClean="0">
                <a:solidFill>
                  <a:schemeClr val="tx1"/>
                </a:solidFill>
                <a:latin typeface="Arial" charset="0"/>
                <a:cs typeface="Arial" charset="0"/>
              </a:rPr>
              <a:t>Challenges:</a:t>
            </a:r>
            <a:r>
              <a:rPr lang="en-US" sz="2000" smtClean="0">
                <a:solidFill>
                  <a:schemeClr val="tx1"/>
                </a:solidFill>
                <a:latin typeface="Arial" charset="0"/>
                <a:cs typeface="Arial" charset="0"/>
              </a:rPr>
              <a:t>   Integration with AT Transmissions, </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Gauges and Body Control Modules </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(CANbus, J1939, J1587) </a:t>
            </a:r>
            <a:br>
              <a:rPr lang="en-US" sz="2000" smtClean="0">
                <a:solidFill>
                  <a:schemeClr val="tx1"/>
                </a:solidFill>
                <a:latin typeface="Arial" charset="0"/>
                <a:cs typeface="Arial" charset="0"/>
              </a:rPr>
            </a:br>
            <a:r>
              <a:rPr lang="en-US" sz="800" smtClean="0">
                <a:solidFill>
                  <a:schemeClr val="tx1"/>
                </a:solidFill>
                <a:latin typeface="Arial" charset="0"/>
                <a:cs typeface="Arial" charset="0"/>
              </a:rPr>
              <a:t/>
            </a:r>
            <a:br>
              <a:rPr lang="en-US" sz="800" smtClean="0">
                <a:solidFill>
                  <a:schemeClr val="tx1"/>
                </a:solidFill>
                <a:latin typeface="Arial" charset="0"/>
                <a:cs typeface="Arial" charset="0"/>
              </a:rPr>
            </a:br>
            <a:r>
              <a:rPr lang="en-US" sz="2000" smtClean="0">
                <a:solidFill>
                  <a:schemeClr val="tx1"/>
                </a:solidFill>
                <a:latin typeface="Arial" charset="0"/>
                <a:cs typeface="Arial" charset="0"/>
              </a:rPr>
              <a:t>Fleets must invest in training drivers.</a:t>
            </a:r>
            <a:br>
              <a:rPr lang="en-US" sz="2000" smtClean="0">
                <a:solidFill>
                  <a:schemeClr val="tx1"/>
                </a:solidFill>
                <a:latin typeface="Arial" charset="0"/>
                <a:cs typeface="Arial" charset="0"/>
              </a:rPr>
            </a:br>
            <a:r>
              <a:rPr lang="en-US" sz="800" smtClean="0">
                <a:solidFill>
                  <a:schemeClr val="tx1"/>
                </a:solidFill>
                <a:latin typeface="Arial" charset="0"/>
                <a:cs typeface="Arial" charset="0"/>
              </a:rPr>
              <a:t/>
            </a:r>
            <a:br>
              <a:rPr lang="en-US" sz="800" smtClean="0">
                <a:solidFill>
                  <a:schemeClr val="tx1"/>
                </a:solidFill>
                <a:latin typeface="Arial" charset="0"/>
                <a:cs typeface="Arial" charset="0"/>
              </a:rPr>
            </a:br>
            <a:r>
              <a:rPr lang="en-US" sz="2000" smtClean="0">
                <a:solidFill>
                  <a:schemeClr val="tx1"/>
                </a:solidFill>
                <a:latin typeface="Arial" charset="0"/>
                <a:cs typeface="Arial" charset="0"/>
              </a:rPr>
              <a:t>Maintenance departments must invest in training </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technicians and upgrade maintenance facility.</a:t>
            </a:r>
            <a:br>
              <a:rPr lang="en-US" sz="2000" smtClean="0">
                <a:solidFill>
                  <a:schemeClr val="tx1"/>
                </a:solidFill>
                <a:latin typeface="Arial" charset="0"/>
                <a:cs typeface="Arial" charset="0"/>
              </a:rPr>
            </a:br>
            <a:r>
              <a:rPr lang="en-US" sz="800" smtClean="0">
                <a:solidFill>
                  <a:schemeClr val="tx1"/>
                </a:solidFill>
                <a:latin typeface="Arial" charset="0"/>
                <a:cs typeface="Arial" charset="0"/>
              </a:rPr>
              <a:t/>
            </a:r>
            <a:br>
              <a:rPr lang="en-US" sz="800" smtClean="0">
                <a:solidFill>
                  <a:schemeClr val="tx1"/>
                </a:solidFill>
                <a:latin typeface="Arial" charset="0"/>
                <a:cs typeface="Arial" charset="0"/>
              </a:rPr>
            </a:br>
            <a:r>
              <a:rPr lang="en-US" sz="2000" smtClean="0">
                <a:solidFill>
                  <a:schemeClr val="tx1"/>
                </a:solidFill>
                <a:latin typeface="Arial" charset="0"/>
                <a:cs typeface="Arial" charset="0"/>
              </a:rPr>
              <a:t>Expectations must be reasonable: </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 Money savings potential</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 Engine power</a:t>
            </a:r>
            <a:br>
              <a:rPr lang="en-US" sz="2000" smtClean="0">
                <a:solidFill>
                  <a:schemeClr val="tx1"/>
                </a:solidFill>
                <a:latin typeface="Arial" charset="0"/>
                <a:cs typeface="Arial" charset="0"/>
              </a:rPr>
            </a:br>
            <a:r>
              <a:rPr lang="en-US" sz="2000" smtClean="0">
                <a:solidFill>
                  <a:schemeClr val="tx1"/>
                </a:solidFill>
                <a:latin typeface="Arial" charset="0"/>
                <a:cs typeface="Arial" charset="0"/>
              </a:rPr>
              <a:t>	– Driving range</a:t>
            </a:r>
            <a:r>
              <a:rPr lang="en-US" sz="2000" b="1" smtClean="0">
                <a:solidFill>
                  <a:srgbClr val="0000FF"/>
                </a:solidFill>
                <a:latin typeface="Arial" charset="0"/>
                <a:cs typeface="Arial" charset="0"/>
              </a:rPr>
              <a:t/>
            </a:r>
            <a:br>
              <a:rPr lang="en-US" sz="2000" b="1" smtClean="0">
                <a:solidFill>
                  <a:srgbClr val="0000FF"/>
                </a:solidFill>
                <a:latin typeface="Arial" charset="0"/>
                <a:cs typeface="Arial" charset="0"/>
              </a:rPr>
            </a:br>
            <a:r>
              <a:rPr lang="en-US" sz="2000" b="1" smtClean="0">
                <a:solidFill>
                  <a:srgbClr val="0000FF"/>
                </a:solidFill>
                <a:latin typeface="Arial" charset="0"/>
                <a:cs typeface="Arial" charset="0"/>
              </a:rPr>
              <a:t>	</a:t>
            </a:r>
            <a:r>
              <a:rPr lang="en-US" sz="2000" smtClean="0">
                <a:solidFill>
                  <a:schemeClr val="tx1"/>
                </a:solidFill>
                <a:latin typeface="Arial" charset="0"/>
                <a:cs typeface="Arial" charset="0"/>
              </a:rPr>
              <a:t>– Access to fueling infrastructure</a:t>
            </a:r>
            <a:endParaRPr lang="en-US" sz="2000" smtClean="0">
              <a:solidFill>
                <a:srgbClr val="0000FF"/>
              </a:solidFill>
              <a:latin typeface="Arial" charset="0"/>
              <a:cs typeface="Arial" charset="0"/>
            </a:endParaRPr>
          </a:p>
        </p:txBody>
      </p:sp>
      <p:sp>
        <p:nvSpPr>
          <p:cNvPr id="5" name="Rectangle 2"/>
          <p:cNvSpPr txBox="1">
            <a:spLocks noChangeArrowheads="1"/>
          </p:cNvSpPr>
          <p:nvPr/>
        </p:nvSpPr>
        <p:spPr bwMode="auto">
          <a:xfrm>
            <a:off x="2667000" y="-31750"/>
            <a:ext cx="6477000" cy="641350"/>
          </a:xfrm>
          <a:prstGeom prst="rect">
            <a:avLst/>
          </a:prstGeom>
          <a:noFill/>
          <a:ln>
            <a:miter lim="800000"/>
            <a:headEnd/>
            <a:tailEnd/>
          </a:ln>
        </p:spPr>
        <p:txBody>
          <a:bodyPr anchor="ctr"/>
          <a:lstStyle/>
          <a:p>
            <a:pPr algn="ctr">
              <a:defRPr/>
            </a:pPr>
            <a:r>
              <a:rPr lang="en-US" sz="2800" kern="0" dirty="0">
                <a:solidFill>
                  <a:schemeClr val="bg1"/>
                </a:solidFill>
                <a:latin typeface="+mj-lt"/>
                <a:ea typeface="+mj-ea"/>
                <a:cs typeface="+mj-cs"/>
              </a:rPr>
              <a:t>                           Conversion Evaluation</a:t>
            </a:r>
          </a:p>
        </p:txBody>
      </p:sp>
      <p:pic>
        <p:nvPicPr>
          <p:cNvPr id="58371" name="Picture 14" descr="Lonestar Silver"/>
          <p:cNvPicPr>
            <a:picLocks noChangeAspect="1" noChangeArrowheads="1"/>
          </p:cNvPicPr>
          <p:nvPr/>
        </p:nvPicPr>
        <p:blipFill>
          <a:blip r:embed="rId3"/>
          <a:srcRect/>
          <a:stretch>
            <a:fillRect/>
          </a:stretch>
        </p:blipFill>
        <p:spPr bwMode="auto">
          <a:xfrm>
            <a:off x="5965825" y="2430463"/>
            <a:ext cx="3178175" cy="2065337"/>
          </a:xfrm>
          <a:prstGeom prst="rect">
            <a:avLst/>
          </a:prstGeom>
          <a:noFill/>
          <a:ln w="9525">
            <a:noFill/>
            <a:miter lim="800000"/>
            <a:headEnd/>
            <a:tailEnd/>
          </a:ln>
        </p:spPr>
      </p:pic>
      <p:pic>
        <p:nvPicPr>
          <p:cNvPr id="58372" name="Picture 21" descr="omnitek logo watermark"/>
          <p:cNvPicPr>
            <a:picLocks noChangeAspect="1" noChangeArrowheads="1"/>
          </p:cNvPicPr>
          <p:nvPr/>
        </p:nvPicPr>
        <p:blipFill>
          <a:blip r:embed="rId4"/>
          <a:srcRect/>
          <a:stretch>
            <a:fillRect/>
          </a:stretch>
        </p:blipFill>
        <p:spPr bwMode="auto">
          <a:xfrm>
            <a:off x="6019800" y="4610100"/>
            <a:ext cx="29718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0" descr="coils plugs.jpg"/>
          <p:cNvPicPr>
            <a:picLocks noChangeAspect="1"/>
          </p:cNvPicPr>
          <p:nvPr/>
        </p:nvPicPr>
        <p:blipFill>
          <a:blip r:embed="rId3"/>
          <a:srcRect/>
          <a:stretch>
            <a:fillRect/>
          </a:stretch>
        </p:blipFill>
        <p:spPr bwMode="auto">
          <a:xfrm>
            <a:off x="4114800" y="4837113"/>
            <a:ext cx="4741863" cy="1868487"/>
          </a:xfrm>
          <a:prstGeom prst="rect">
            <a:avLst/>
          </a:prstGeom>
          <a:noFill/>
          <a:ln w="9525">
            <a:noFill/>
            <a:miter lim="800000"/>
            <a:headEnd/>
            <a:tailEnd/>
          </a:ln>
        </p:spPr>
      </p:pic>
      <p:sp>
        <p:nvSpPr>
          <p:cNvPr id="60418" name="Text Box 5"/>
          <p:cNvSpPr txBox="1">
            <a:spLocks noChangeArrowheads="1"/>
          </p:cNvSpPr>
          <p:nvPr/>
        </p:nvSpPr>
        <p:spPr bwMode="auto">
          <a:xfrm>
            <a:off x="228600" y="990600"/>
            <a:ext cx="8610600" cy="3902075"/>
          </a:xfrm>
          <a:prstGeom prst="rect">
            <a:avLst/>
          </a:prstGeom>
          <a:noFill/>
          <a:ln w="9525">
            <a:noFill/>
            <a:miter lim="800000"/>
            <a:headEnd/>
            <a:tailEnd/>
          </a:ln>
        </p:spPr>
        <p:txBody>
          <a:bodyPr>
            <a:spAutoFit/>
          </a:bodyPr>
          <a:lstStyle/>
          <a:p>
            <a:pPr eaLnBrk="0" hangingPunct="0">
              <a:buFont typeface="Arial" charset="0"/>
              <a:buNone/>
            </a:pPr>
            <a:r>
              <a:rPr lang="en-US" sz="2400" b="1">
                <a:solidFill>
                  <a:srgbClr val="0000FF"/>
                </a:solidFill>
              </a:rPr>
              <a:t>FLEETS BE AWARE!</a:t>
            </a:r>
            <a:br>
              <a:rPr lang="en-US" sz="2400" b="1">
                <a:solidFill>
                  <a:srgbClr val="0000FF"/>
                </a:solidFill>
              </a:rPr>
            </a:br>
            <a:endParaRPr lang="en-US" sz="800" b="1">
              <a:solidFill>
                <a:srgbClr val="0000FF"/>
              </a:solidFill>
            </a:endParaRPr>
          </a:p>
          <a:p>
            <a:pPr eaLnBrk="0" hangingPunct="0">
              <a:buFont typeface="Arial" charset="0"/>
              <a:buChar char="•"/>
            </a:pPr>
            <a:r>
              <a:rPr lang="en-US" sz="2000"/>
              <a:t> Natural gas engines require specific maintenance items and procedures.</a:t>
            </a:r>
          </a:p>
          <a:p>
            <a:pPr eaLnBrk="0" hangingPunct="0">
              <a:buFont typeface="Arial" charset="0"/>
              <a:buChar char="•"/>
            </a:pPr>
            <a:r>
              <a:rPr lang="en-US" sz="2000"/>
              <a:t> Training on the Omnitek System!</a:t>
            </a:r>
          </a:p>
          <a:p>
            <a:pPr eaLnBrk="0" hangingPunct="0">
              <a:buFont typeface="Arial" charset="0"/>
              <a:buNone/>
            </a:pPr>
            <a:r>
              <a:rPr lang="en-US" sz="1000" b="1">
                <a:solidFill>
                  <a:srgbClr val="0000FF"/>
                </a:solidFill>
              </a:rPr>
              <a:t/>
            </a:r>
            <a:br>
              <a:rPr lang="en-US" sz="1000" b="1">
                <a:solidFill>
                  <a:srgbClr val="0000FF"/>
                </a:solidFill>
              </a:rPr>
            </a:br>
            <a:r>
              <a:rPr lang="en-US" sz="2000" b="1" u="sng"/>
              <a:t>Service Items:</a:t>
            </a:r>
          </a:p>
          <a:p>
            <a:pPr eaLnBrk="0" hangingPunct="0">
              <a:buFont typeface="Arial" charset="0"/>
              <a:buNone/>
            </a:pPr>
            <a:endParaRPr lang="en-US" sz="800" b="1" u="sng"/>
          </a:p>
          <a:p>
            <a:pPr eaLnBrk="0" hangingPunct="0">
              <a:buFont typeface="Arial" charset="0"/>
              <a:buChar char="•"/>
            </a:pPr>
            <a:r>
              <a:rPr lang="en-US"/>
              <a:t>  </a:t>
            </a:r>
            <a:r>
              <a:rPr lang="en-US" sz="2000"/>
              <a:t>CNG Engine Oil	- VERY IMPORTANT</a:t>
            </a:r>
          </a:p>
          <a:p>
            <a:pPr eaLnBrk="0" hangingPunct="0"/>
            <a:r>
              <a:rPr lang="en-US" sz="2000"/>
              <a:t>   &gt;oil testing can extend oil change intervals</a:t>
            </a:r>
          </a:p>
          <a:p>
            <a:pPr eaLnBrk="0" hangingPunct="0">
              <a:buFont typeface="Arial" charset="0"/>
              <a:buChar char="•"/>
            </a:pPr>
            <a:r>
              <a:rPr lang="en-US" sz="2000"/>
              <a:t>  Premium Spark Plugs</a:t>
            </a:r>
          </a:p>
          <a:p>
            <a:pPr eaLnBrk="0" hangingPunct="0">
              <a:buFont typeface="Arial" charset="0"/>
              <a:buChar char="•"/>
            </a:pPr>
            <a:r>
              <a:rPr lang="en-US" sz="2000"/>
              <a:t>  Ignition Coils</a:t>
            </a:r>
          </a:p>
          <a:p>
            <a:pPr eaLnBrk="0" hangingPunct="0">
              <a:buFont typeface="Arial" charset="0"/>
              <a:buChar char="•"/>
            </a:pPr>
            <a:r>
              <a:rPr lang="en-US" sz="2000"/>
              <a:t>  Oxygen Sensor</a:t>
            </a:r>
          </a:p>
          <a:p>
            <a:pPr eaLnBrk="0" hangingPunct="0">
              <a:buFont typeface="Arial" charset="0"/>
              <a:buChar char="•"/>
            </a:pPr>
            <a:r>
              <a:rPr lang="en-US" sz="2000"/>
              <a:t>  Natural Gas Filter - Removes oil mist and particulates</a:t>
            </a:r>
          </a:p>
          <a:p>
            <a:pPr eaLnBrk="0" hangingPunct="0">
              <a:buFont typeface="Arial" charset="0"/>
              <a:buNone/>
            </a:pPr>
            <a:r>
              <a:rPr lang="en-US" sz="2000"/>
              <a:t>   </a:t>
            </a:r>
            <a:r>
              <a:rPr lang="en-US" sz="2000" b="1"/>
              <a:t>&gt;</a:t>
            </a:r>
            <a:r>
              <a:rPr lang="en-US" sz="2000"/>
              <a:t>replace often</a:t>
            </a:r>
            <a:endParaRPr lang="en-US" sz="2000">
              <a:latin typeface="Book Antiqua" pitchFamily="18" charset="0"/>
            </a:endParaRPr>
          </a:p>
        </p:txBody>
      </p:sp>
      <p:pic>
        <p:nvPicPr>
          <p:cNvPr id="20490" name="Picture 10" descr="Iridium Plug s"/>
          <p:cNvPicPr>
            <a:picLocks noChangeAspect="1" noChangeArrowheads="1"/>
          </p:cNvPicPr>
          <p:nvPr/>
        </p:nvPicPr>
        <p:blipFill>
          <a:blip r:embed="rId4" cstate="print"/>
          <a:srcRect/>
          <a:stretch>
            <a:fillRect/>
          </a:stretch>
        </p:blipFill>
        <p:spPr bwMode="auto">
          <a:xfrm>
            <a:off x="7239001" y="5465763"/>
            <a:ext cx="613528" cy="1239837"/>
          </a:xfrm>
          <a:prstGeom prst="rect">
            <a:avLst/>
          </a:prstGeom>
          <a:noFill/>
          <a:ln w="9525">
            <a:noFill/>
            <a:miter lim="800000"/>
            <a:headEnd/>
            <a:tailEnd/>
          </a:ln>
          <a:scene3d>
            <a:camera prst="orthographicFront">
              <a:rot lat="0" lon="0" rev="5400000"/>
            </a:camera>
            <a:lightRig rig="threePt" dir="t"/>
          </a:scene3d>
        </p:spPr>
      </p:pic>
      <p:sp>
        <p:nvSpPr>
          <p:cNvPr id="60420" name="Rectangle 2"/>
          <p:cNvSpPr txBox="1">
            <a:spLocks noChangeArrowheads="1"/>
          </p:cNvSpPr>
          <p:nvPr/>
        </p:nvSpPr>
        <p:spPr bwMode="auto">
          <a:xfrm>
            <a:off x="4724400" y="76200"/>
            <a:ext cx="4419600" cy="641350"/>
          </a:xfrm>
          <a:prstGeom prst="rect">
            <a:avLst/>
          </a:prstGeom>
          <a:noFill/>
          <a:ln w="9525">
            <a:noFill/>
            <a:miter lim="800000"/>
            <a:headEnd/>
            <a:tailEnd/>
          </a:ln>
        </p:spPr>
        <p:txBody>
          <a:bodyPr anchor="ctr"/>
          <a:lstStyle/>
          <a:p>
            <a:pPr algn="ctr"/>
            <a:r>
              <a:rPr lang="en-US" sz="2800">
                <a:solidFill>
                  <a:schemeClr val="bg1"/>
                </a:solidFill>
                <a:latin typeface="Book Antiqua" pitchFamily="18" charset="0"/>
              </a:rPr>
              <a:t>                     Maintenance</a:t>
            </a:r>
          </a:p>
        </p:txBody>
      </p:sp>
      <p:pic>
        <p:nvPicPr>
          <p:cNvPr id="60421" name="Picture 9" descr="filters175 0752s"/>
          <p:cNvPicPr>
            <a:picLocks noChangeAspect="1" noChangeArrowheads="1"/>
          </p:cNvPicPr>
          <p:nvPr/>
        </p:nvPicPr>
        <p:blipFill>
          <a:blip r:embed="rId5"/>
          <a:srcRect/>
          <a:stretch>
            <a:fillRect/>
          </a:stretch>
        </p:blipFill>
        <p:spPr bwMode="auto">
          <a:xfrm>
            <a:off x="381000" y="5030788"/>
            <a:ext cx="2514600" cy="1598612"/>
          </a:xfrm>
          <a:prstGeom prst="rect">
            <a:avLst/>
          </a:prstGeom>
          <a:noFill/>
          <a:ln w="9525">
            <a:noFill/>
            <a:miter lim="800000"/>
            <a:headEnd/>
            <a:tailEnd/>
          </a:ln>
        </p:spPr>
      </p:pic>
      <p:pic>
        <p:nvPicPr>
          <p:cNvPr id="60422" name="Picture 10" descr="Sensors ss"/>
          <p:cNvPicPr>
            <a:picLocks noChangeAspect="1" noChangeArrowheads="1"/>
          </p:cNvPicPr>
          <p:nvPr/>
        </p:nvPicPr>
        <p:blipFill>
          <a:blip r:embed="rId6"/>
          <a:srcRect/>
          <a:stretch>
            <a:fillRect/>
          </a:stretch>
        </p:blipFill>
        <p:spPr bwMode="auto">
          <a:xfrm>
            <a:off x="6899275" y="2135188"/>
            <a:ext cx="1863725" cy="220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6"/>
          <p:cNvPicPr>
            <a:picLocks noChangeAspect="1" noChangeArrowheads="1"/>
          </p:cNvPicPr>
          <p:nvPr/>
        </p:nvPicPr>
        <p:blipFill>
          <a:blip r:embed="rId3"/>
          <a:srcRect/>
          <a:stretch>
            <a:fillRect/>
          </a:stretch>
        </p:blipFill>
        <p:spPr bwMode="ltGray">
          <a:xfrm>
            <a:off x="6096000" y="1600200"/>
            <a:ext cx="3048000" cy="2362200"/>
          </a:xfrm>
          <a:prstGeom prst="rect">
            <a:avLst/>
          </a:prstGeom>
          <a:noFill/>
          <a:ln w="9525">
            <a:noFill/>
            <a:miter lim="800000"/>
            <a:headEnd/>
            <a:tailEnd/>
          </a:ln>
        </p:spPr>
      </p:pic>
      <p:sp>
        <p:nvSpPr>
          <p:cNvPr id="62466" name="Rectangle 2"/>
          <p:cNvSpPr>
            <a:spLocks noGrp="1" noChangeArrowheads="1"/>
          </p:cNvSpPr>
          <p:nvPr>
            <p:ph type="title" idx="4294967295"/>
          </p:nvPr>
        </p:nvSpPr>
        <p:spPr bwMode="auto">
          <a:xfrm>
            <a:off x="2895600" y="0"/>
            <a:ext cx="6248400" cy="641350"/>
          </a:xfrm>
          <a:prstGeom prst="rect">
            <a:avLst/>
          </a:prstGeom>
          <a:noFill/>
          <a:ln>
            <a:solidFill>
              <a:srgbClr val="000000"/>
            </a:solidFill>
            <a:miter lim="800000"/>
            <a:headEnd/>
            <a:tailEnd/>
          </a:ln>
        </p:spPr>
        <p:txBody>
          <a:bodyPr anchor="ctr"/>
          <a:lstStyle/>
          <a:p>
            <a:pPr eaLnBrk="1" hangingPunct="1"/>
            <a:r>
              <a:rPr lang="en-US" sz="2800" smtClean="0">
                <a:solidFill>
                  <a:schemeClr val="bg1"/>
                </a:solidFill>
              </a:rPr>
              <a:t>          Omnitek Technology Applied</a:t>
            </a:r>
          </a:p>
        </p:txBody>
      </p:sp>
      <p:sp>
        <p:nvSpPr>
          <p:cNvPr id="62467" name="Text Box 23"/>
          <p:cNvSpPr txBox="1">
            <a:spLocks noChangeArrowheads="1"/>
          </p:cNvSpPr>
          <p:nvPr/>
        </p:nvSpPr>
        <p:spPr bwMode="auto">
          <a:xfrm>
            <a:off x="8807450" y="6507163"/>
            <a:ext cx="336550" cy="274637"/>
          </a:xfrm>
          <a:prstGeom prst="rect">
            <a:avLst/>
          </a:prstGeom>
          <a:noFill/>
          <a:ln w="9525">
            <a:noFill/>
            <a:miter lim="800000"/>
            <a:headEnd/>
            <a:tailEnd/>
          </a:ln>
        </p:spPr>
        <p:txBody>
          <a:bodyPr wrap="none">
            <a:spAutoFit/>
          </a:bodyPr>
          <a:lstStyle/>
          <a:p>
            <a:fld id="{BD2E0BE4-99EE-46C6-AA70-18F32EAE22CC}" type="slidenum">
              <a:rPr lang="en-US" sz="1200">
                <a:solidFill>
                  <a:schemeClr val="bg2"/>
                </a:solidFill>
                <a:latin typeface="Book Antiqua" pitchFamily="18" charset="0"/>
                <a:ea typeface="Arial Unicode MS"/>
                <a:cs typeface="Arial Unicode MS"/>
              </a:rPr>
              <a:pPr/>
              <a:t>12</a:t>
            </a:fld>
            <a:endParaRPr lang="en-US" sz="1200">
              <a:solidFill>
                <a:schemeClr val="bg2"/>
              </a:solidFill>
              <a:latin typeface="Book Antiqua" pitchFamily="18" charset="0"/>
              <a:ea typeface="Arial Unicode MS"/>
              <a:cs typeface="Arial Unicode MS"/>
            </a:endParaRPr>
          </a:p>
        </p:txBody>
      </p:sp>
      <p:pic>
        <p:nvPicPr>
          <p:cNvPr id="62468" name="Picture 30" descr="4814 meter ss"/>
          <p:cNvPicPr>
            <a:picLocks noChangeAspect="1" noChangeArrowheads="1"/>
          </p:cNvPicPr>
          <p:nvPr/>
        </p:nvPicPr>
        <p:blipFill>
          <a:blip r:embed="rId4"/>
          <a:srcRect/>
          <a:stretch>
            <a:fillRect/>
          </a:stretch>
        </p:blipFill>
        <p:spPr bwMode="auto">
          <a:xfrm>
            <a:off x="5791200" y="4191000"/>
            <a:ext cx="3149600" cy="2362200"/>
          </a:xfrm>
          <a:prstGeom prst="rect">
            <a:avLst/>
          </a:prstGeom>
          <a:noFill/>
          <a:ln w="9525">
            <a:noFill/>
            <a:miter lim="800000"/>
            <a:headEnd/>
            <a:tailEnd/>
          </a:ln>
        </p:spPr>
      </p:pic>
      <p:sp>
        <p:nvSpPr>
          <p:cNvPr id="62469" name="Text Box 15"/>
          <p:cNvSpPr txBox="1">
            <a:spLocks noChangeArrowheads="1"/>
          </p:cNvSpPr>
          <p:nvPr/>
        </p:nvSpPr>
        <p:spPr bwMode="auto">
          <a:xfrm>
            <a:off x="76200" y="2478088"/>
            <a:ext cx="6353175" cy="646112"/>
          </a:xfrm>
          <a:prstGeom prst="rect">
            <a:avLst/>
          </a:prstGeom>
          <a:noFill/>
          <a:ln w="9525">
            <a:noFill/>
            <a:miter lim="800000"/>
            <a:headEnd/>
            <a:tailEnd/>
          </a:ln>
        </p:spPr>
        <p:txBody>
          <a:bodyPr>
            <a:spAutoFit/>
          </a:bodyPr>
          <a:lstStyle/>
          <a:p>
            <a:pPr marL="228600" indent="-228600">
              <a:spcBef>
                <a:spcPts val="800"/>
              </a:spcBef>
              <a:buFont typeface="Wingdings" pitchFamily="2" charset="2"/>
              <a:buChar char="§"/>
            </a:pPr>
            <a:r>
              <a:rPr lang="en-US">
                <a:solidFill>
                  <a:schemeClr val="tx2"/>
                </a:solidFill>
                <a:cs typeface="Arial" charset="0"/>
              </a:rPr>
              <a:t>Technology can be used to convert diesel engines of all sizes: Truck / Bus / Generator / Locomotive / Ship</a:t>
            </a:r>
          </a:p>
        </p:txBody>
      </p:sp>
      <p:sp>
        <p:nvSpPr>
          <p:cNvPr id="62470" name="Text Box 15"/>
          <p:cNvSpPr txBox="1">
            <a:spLocks noChangeArrowheads="1"/>
          </p:cNvSpPr>
          <p:nvPr/>
        </p:nvSpPr>
        <p:spPr bwMode="auto">
          <a:xfrm>
            <a:off x="4038600" y="5734050"/>
            <a:ext cx="1676400" cy="811213"/>
          </a:xfrm>
          <a:prstGeom prst="rect">
            <a:avLst/>
          </a:prstGeom>
          <a:noFill/>
          <a:ln w="25400">
            <a:solidFill>
              <a:schemeClr val="tx1"/>
            </a:solidFill>
            <a:miter lim="800000"/>
            <a:headEnd/>
            <a:tailEnd/>
          </a:ln>
        </p:spPr>
        <p:txBody>
          <a:bodyPr>
            <a:spAutoFit/>
          </a:bodyPr>
          <a:lstStyle/>
          <a:p>
            <a:pPr marL="228600" indent="-228600" algn="ctr">
              <a:spcBef>
                <a:spcPts val="800"/>
              </a:spcBef>
            </a:pPr>
            <a:r>
              <a:rPr lang="en-US" sz="1000" b="1" u="sng">
                <a:solidFill>
                  <a:schemeClr val="tx2"/>
                </a:solidFill>
                <a:cs typeface="Arial" charset="0"/>
              </a:rPr>
              <a:t>WORLD RECCORD</a:t>
            </a:r>
          </a:p>
          <a:p>
            <a:pPr marL="228600" indent="-228600" algn="ctr">
              <a:spcBef>
                <a:spcPts val="800"/>
              </a:spcBef>
            </a:pPr>
            <a:r>
              <a:rPr lang="en-US" sz="1000">
                <a:solidFill>
                  <a:schemeClr val="tx2"/>
                </a:solidFill>
                <a:cs typeface="Arial" charset="0"/>
              </a:rPr>
              <a:t>Omnitek-converted CNG Truck at 4800 meters above sea level.</a:t>
            </a:r>
          </a:p>
        </p:txBody>
      </p:sp>
      <p:sp>
        <p:nvSpPr>
          <p:cNvPr id="62471" name="TextBox 9"/>
          <p:cNvSpPr txBox="1">
            <a:spLocks noChangeArrowheads="1"/>
          </p:cNvSpPr>
          <p:nvPr/>
        </p:nvSpPr>
        <p:spPr bwMode="auto">
          <a:xfrm>
            <a:off x="76200" y="1085850"/>
            <a:ext cx="7151688" cy="1200150"/>
          </a:xfrm>
          <a:prstGeom prst="rect">
            <a:avLst/>
          </a:prstGeom>
          <a:noFill/>
          <a:ln w="9525">
            <a:noFill/>
            <a:miter lim="800000"/>
            <a:headEnd/>
            <a:tailEnd/>
          </a:ln>
        </p:spPr>
        <p:txBody>
          <a:bodyPr wrap="none">
            <a:spAutoFit/>
          </a:bodyPr>
          <a:lstStyle/>
          <a:p>
            <a:pPr marL="0" lvl="1">
              <a:buFontTx/>
              <a:buChar char="•"/>
            </a:pPr>
            <a:r>
              <a:rPr lang="en-US">
                <a:solidFill>
                  <a:schemeClr val="tx2"/>
                </a:solidFill>
                <a:cs typeface="Arial" charset="0"/>
              </a:rPr>
              <a:t> Omnitek has validated the diesel-to-natural gas engine conversion </a:t>
            </a:r>
          </a:p>
          <a:p>
            <a:pPr marL="0" lvl="1"/>
            <a:r>
              <a:rPr lang="en-US">
                <a:solidFill>
                  <a:schemeClr val="tx2"/>
                </a:solidFill>
                <a:cs typeface="Arial" charset="0"/>
              </a:rPr>
              <a:t>   technology with over 5,000 engine conversions worldwide.</a:t>
            </a:r>
          </a:p>
          <a:p>
            <a:pPr marL="0" lvl="1">
              <a:buFontTx/>
              <a:buChar char="•"/>
            </a:pPr>
            <a:endParaRPr lang="en-US">
              <a:solidFill>
                <a:schemeClr val="tx2"/>
              </a:solidFill>
              <a:cs typeface="Arial" charset="0"/>
            </a:endParaRPr>
          </a:p>
          <a:p>
            <a:pPr marL="0" lvl="1">
              <a:buFontTx/>
              <a:buChar char="•"/>
            </a:pPr>
            <a:r>
              <a:rPr lang="en-US">
                <a:solidFill>
                  <a:schemeClr val="tx2"/>
                </a:solidFill>
                <a:cs typeface="Arial" charset="0"/>
              </a:rPr>
              <a:t> Technical support is available in 12 countries.</a:t>
            </a:r>
          </a:p>
        </p:txBody>
      </p:sp>
      <p:pic>
        <p:nvPicPr>
          <p:cNvPr id="62472" name="Picture 9" descr="LNG_logo"/>
          <p:cNvPicPr>
            <a:picLocks noChangeAspect="1" noChangeArrowheads="1"/>
          </p:cNvPicPr>
          <p:nvPr/>
        </p:nvPicPr>
        <p:blipFill>
          <a:blip r:embed="rId5"/>
          <a:srcRect/>
          <a:stretch>
            <a:fillRect/>
          </a:stretch>
        </p:blipFill>
        <p:spPr bwMode="auto">
          <a:xfrm>
            <a:off x="1752600" y="4772025"/>
            <a:ext cx="990600" cy="714375"/>
          </a:xfrm>
          <a:prstGeom prst="rect">
            <a:avLst/>
          </a:prstGeom>
          <a:noFill/>
          <a:ln w="9525">
            <a:noFill/>
            <a:miter lim="800000"/>
            <a:headEnd/>
            <a:tailEnd/>
          </a:ln>
        </p:spPr>
      </p:pic>
      <p:pic>
        <p:nvPicPr>
          <p:cNvPr id="62473" name="Picture 11" descr="RNG_Logo"/>
          <p:cNvPicPr>
            <a:picLocks noChangeAspect="1" noChangeArrowheads="1"/>
          </p:cNvPicPr>
          <p:nvPr/>
        </p:nvPicPr>
        <p:blipFill>
          <a:blip r:embed="rId6"/>
          <a:srcRect/>
          <a:stretch>
            <a:fillRect/>
          </a:stretch>
        </p:blipFill>
        <p:spPr bwMode="auto">
          <a:xfrm>
            <a:off x="2876550" y="4837113"/>
            <a:ext cx="1371600" cy="630237"/>
          </a:xfrm>
          <a:prstGeom prst="rect">
            <a:avLst/>
          </a:prstGeom>
          <a:noFill/>
          <a:ln w="9525">
            <a:noFill/>
            <a:miter lim="800000"/>
            <a:headEnd/>
            <a:tailEnd/>
          </a:ln>
        </p:spPr>
      </p:pic>
      <p:pic>
        <p:nvPicPr>
          <p:cNvPr id="62474" name="Picture 2"/>
          <p:cNvPicPr>
            <a:picLocks noChangeAspect="1" noChangeArrowheads="1"/>
          </p:cNvPicPr>
          <p:nvPr/>
        </p:nvPicPr>
        <p:blipFill>
          <a:blip r:embed="rId7"/>
          <a:srcRect/>
          <a:stretch>
            <a:fillRect/>
          </a:stretch>
        </p:blipFill>
        <p:spPr bwMode="auto">
          <a:xfrm>
            <a:off x="609600" y="4737100"/>
            <a:ext cx="1033463" cy="749300"/>
          </a:xfrm>
          <a:prstGeom prst="rect">
            <a:avLst/>
          </a:prstGeom>
          <a:noFill/>
          <a:ln w="9525">
            <a:noFill/>
            <a:miter lim="800000"/>
            <a:headEnd/>
            <a:tailEnd/>
          </a:ln>
        </p:spPr>
      </p:pic>
      <p:sp>
        <p:nvSpPr>
          <p:cNvPr id="62475" name="Text Box 7"/>
          <p:cNvSpPr txBox="1">
            <a:spLocks noChangeArrowheads="1"/>
          </p:cNvSpPr>
          <p:nvPr/>
        </p:nvSpPr>
        <p:spPr bwMode="auto">
          <a:xfrm>
            <a:off x="76200" y="3371850"/>
            <a:ext cx="5715000" cy="1200150"/>
          </a:xfrm>
          <a:prstGeom prst="rect">
            <a:avLst/>
          </a:prstGeom>
          <a:noFill/>
          <a:ln w="9525">
            <a:noFill/>
            <a:miter lim="800000"/>
            <a:headEnd/>
            <a:tailEnd/>
          </a:ln>
        </p:spPr>
        <p:txBody>
          <a:bodyPr>
            <a:spAutoFit/>
          </a:bodyPr>
          <a:lstStyle/>
          <a:p>
            <a:pPr>
              <a:buFont typeface="Wingdings" pitchFamily="2" charset="2"/>
              <a:buChar char="§"/>
            </a:pPr>
            <a:r>
              <a:rPr lang="en-US">
                <a:cs typeface="Arial" charset="0"/>
              </a:rPr>
              <a:t>   Advanced Omnitek technology can be used with:</a:t>
            </a:r>
          </a:p>
          <a:p>
            <a:r>
              <a:rPr lang="en-US">
                <a:cs typeface="Arial" charset="0"/>
              </a:rPr>
              <a:t>    - Compressed Natural Gas (CNG)</a:t>
            </a:r>
          </a:p>
          <a:p>
            <a:r>
              <a:rPr lang="en-US">
                <a:cs typeface="Arial" charset="0"/>
              </a:rPr>
              <a:t>    - Liquid Natural Gas (LNG)</a:t>
            </a:r>
          </a:p>
          <a:p>
            <a:r>
              <a:rPr lang="en-US">
                <a:cs typeface="Arial" charset="0"/>
              </a:rPr>
              <a:t>    - Biogas (RNG).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743200" y="-31750"/>
            <a:ext cx="6400800" cy="641350"/>
          </a:xfrm>
          <a:prstGeom prst="rect">
            <a:avLst/>
          </a:prstGeom>
          <a:noFill/>
          <a:ln>
            <a:miter lim="800000"/>
            <a:headEnd/>
            <a:tailEnd/>
          </a:ln>
        </p:spPr>
        <p:txBody>
          <a:bodyPr anchor="ctr"/>
          <a:lstStyle/>
          <a:p>
            <a:pPr algn="ctr">
              <a:defRPr/>
            </a:pPr>
            <a:r>
              <a:rPr lang="en-US" sz="2800" kern="0" dirty="0">
                <a:solidFill>
                  <a:schemeClr val="bg1"/>
                </a:solidFill>
                <a:latin typeface="+mj-lt"/>
                <a:ea typeface="+mj-ea"/>
                <a:cs typeface="+mj-cs"/>
              </a:rPr>
              <a:t>                                    To Summarize</a:t>
            </a:r>
          </a:p>
        </p:txBody>
      </p:sp>
      <p:sp>
        <p:nvSpPr>
          <p:cNvPr id="64514" name="Text Box 7"/>
          <p:cNvSpPr txBox="1">
            <a:spLocks noChangeArrowheads="1"/>
          </p:cNvSpPr>
          <p:nvPr/>
        </p:nvSpPr>
        <p:spPr bwMode="auto">
          <a:xfrm>
            <a:off x="200025" y="768350"/>
            <a:ext cx="8715375" cy="4283075"/>
          </a:xfrm>
          <a:prstGeom prst="rect">
            <a:avLst/>
          </a:prstGeom>
          <a:noFill/>
          <a:ln w="9525">
            <a:noFill/>
            <a:miter lim="800000"/>
            <a:headEnd/>
            <a:tailEnd/>
          </a:ln>
        </p:spPr>
        <p:txBody>
          <a:bodyPr>
            <a:spAutoFit/>
          </a:bodyPr>
          <a:lstStyle/>
          <a:p>
            <a:endParaRPr lang="en-US"/>
          </a:p>
          <a:p>
            <a:r>
              <a:rPr lang="en-US" sz="2000"/>
              <a:t>Omnitek DNG engine conversion technology - economical solution for fleets looking to transition vehicles to 100% natural gas.</a:t>
            </a:r>
          </a:p>
          <a:p>
            <a:endParaRPr lang="en-US" sz="1200"/>
          </a:p>
          <a:p>
            <a:pPr marL="228600" lvl="1" indent="-228600" eaLnBrk="0" hangingPunct="0">
              <a:lnSpc>
                <a:spcPct val="150000"/>
              </a:lnSpc>
              <a:spcBef>
                <a:spcPts val="500"/>
              </a:spcBef>
            </a:pPr>
            <a:r>
              <a:rPr lang="en-US" sz="2000" b="1">
                <a:cs typeface="Arial" charset="0"/>
              </a:rPr>
              <a:t>Convert diesel engines to natural gas</a:t>
            </a:r>
          </a:p>
          <a:p>
            <a:pPr marL="685800" lvl="2" indent="-228600" eaLnBrk="0" hangingPunct="0">
              <a:lnSpc>
                <a:spcPct val="150000"/>
              </a:lnSpc>
              <a:spcBef>
                <a:spcPts val="500"/>
              </a:spcBef>
              <a:buFontTx/>
              <a:buChar char="•"/>
            </a:pPr>
            <a:r>
              <a:rPr lang="en-US" sz="2000">
                <a:cs typeface="Arial" charset="0"/>
              </a:rPr>
              <a:t>No more EGR, DPF, SCR or Diesel Exhaust Fluid (DEF).</a:t>
            </a:r>
          </a:p>
          <a:p>
            <a:pPr marL="685800" lvl="2" indent="-228600" eaLnBrk="0" hangingPunct="0">
              <a:lnSpc>
                <a:spcPct val="150000"/>
              </a:lnSpc>
              <a:spcBef>
                <a:spcPts val="500"/>
              </a:spcBef>
              <a:buFontTx/>
              <a:buChar char="•"/>
            </a:pPr>
            <a:r>
              <a:rPr lang="en-US" sz="2000">
                <a:cs typeface="Arial" charset="0"/>
              </a:rPr>
              <a:t>Keep your engine brand.</a:t>
            </a:r>
          </a:p>
          <a:p>
            <a:pPr marL="685800" lvl="2" indent="-228600" eaLnBrk="0" hangingPunct="0">
              <a:lnSpc>
                <a:spcPct val="150000"/>
              </a:lnSpc>
              <a:spcBef>
                <a:spcPts val="500"/>
              </a:spcBef>
              <a:buFontTx/>
              <a:buChar char="•"/>
            </a:pPr>
            <a:r>
              <a:rPr lang="en-US" sz="2000">
                <a:cs typeface="Arial" charset="0"/>
              </a:rPr>
              <a:t>Accelerates transition to natural gas</a:t>
            </a:r>
          </a:p>
          <a:p>
            <a:pPr marL="685800" lvl="2" indent="-228600" eaLnBrk="0" hangingPunct="0">
              <a:lnSpc>
                <a:spcPct val="150000"/>
              </a:lnSpc>
              <a:spcBef>
                <a:spcPts val="500"/>
              </a:spcBef>
              <a:buFont typeface="Arial" charset="0"/>
              <a:buChar char="•"/>
            </a:pPr>
            <a:r>
              <a:rPr lang="en-US" sz="2000"/>
              <a:t>Capitalize on the long service-life of diesel engines</a:t>
            </a:r>
          </a:p>
          <a:p>
            <a:pPr marL="228600" lvl="1" indent="-228600" algn="ctr" eaLnBrk="0" hangingPunct="0">
              <a:lnSpc>
                <a:spcPct val="150000"/>
              </a:lnSpc>
              <a:spcBef>
                <a:spcPts val="500"/>
              </a:spcBef>
            </a:pPr>
            <a:endParaRPr lang="en-US" sz="2000" u="sng">
              <a:cs typeface="Arial" charset="0"/>
            </a:endParaRPr>
          </a:p>
        </p:txBody>
      </p:sp>
      <p:pic>
        <p:nvPicPr>
          <p:cNvPr id="64515" name="Picture 4" descr="truckNG730 125.jpg"/>
          <p:cNvPicPr>
            <a:picLocks noChangeAspect="1"/>
          </p:cNvPicPr>
          <p:nvPr/>
        </p:nvPicPr>
        <p:blipFill>
          <a:blip r:embed="rId3"/>
          <a:srcRect/>
          <a:stretch>
            <a:fillRect/>
          </a:stretch>
        </p:blipFill>
        <p:spPr bwMode="auto">
          <a:xfrm>
            <a:off x="0" y="4987925"/>
            <a:ext cx="9144000"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ChangeArrowheads="1"/>
          </p:cNvSpPr>
          <p:nvPr/>
        </p:nvSpPr>
        <p:spPr bwMode="gray">
          <a:xfrm>
            <a:off x="457200" y="1371600"/>
            <a:ext cx="8229600" cy="3429000"/>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r>
              <a:rPr lang="en-US" sz="2800" b="1">
                <a:cs typeface="Arial" charset="0"/>
              </a:rPr>
              <a:t>Thank You!</a:t>
            </a:r>
          </a:p>
          <a:p>
            <a:pPr marL="342900" indent="-342900" algn="ctr">
              <a:lnSpc>
                <a:spcPct val="80000"/>
              </a:lnSpc>
              <a:spcBef>
                <a:spcPct val="20000"/>
              </a:spcBef>
              <a:buClr>
                <a:schemeClr val="accent2"/>
              </a:buClr>
            </a:pPr>
            <a:endParaRPr lang="en-US" sz="2800" b="1">
              <a:cs typeface="Arial" charset="0"/>
            </a:endParaRPr>
          </a:p>
          <a:p>
            <a:pPr marL="342900" indent="-342900" algn="ctr">
              <a:lnSpc>
                <a:spcPct val="80000"/>
              </a:lnSpc>
              <a:spcBef>
                <a:spcPct val="20000"/>
              </a:spcBef>
              <a:buClr>
                <a:schemeClr val="accent2"/>
              </a:buClr>
            </a:pPr>
            <a:r>
              <a:rPr lang="en-US" sz="2400" b="1" u="sng">
                <a:cs typeface="Arial" charset="0"/>
              </a:rPr>
              <a:t>Contact</a:t>
            </a:r>
          </a:p>
          <a:p>
            <a:pPr marL="342900" indent="-342900" algn="ctr">
              <a:lnSpc>
                <a:spcPct val="80000"/>
              </a:lnSpc>
              <a:spcBef>
                <a:spcPct val="20000"/>
              </a:spcBef>
              <a:buClr>
                <a:schemeClr val="accent2"/>
              </a:buClr>
            </a:pPr>
            <a:endParaRPr lang="en-US" sz="1600">
              <a:cs typeface="Arial" charset="0"/>
            </a:endParaRPr>
          </a:p>
          <a:p>
            <a:pPr marL="342900" indent="-342900" algn="ctr">
              <a:lnSpc>
                <a:spcPct val="80000"/>
              </a:lnSpc>
              <a:spcBef>
                <a:spcPct val="20000"/>
              </a:spcBef>
              <a:buClr>
                <a:schemeClr val="accent2"/>
              </a:buClr>
            </a:pPr>
            <a:r>
              <a:rPr lang="en-US" sz="1600">
                <a:cs typeface="Arial" charset="0"/>
              </a:rPr>
              <a:t>Werner Funk, CEO</a:t>
            </a:r>
          </a:p>
          <a:p>
            <a:pPr marL="342900" indent="-342900" algn="ctr">
              <a:lnSpc>
                <a:spcPct val="80000"/>
              </a:lnSpc>
              <a:spcBef>
                <a:spcPct val="20000"/>
              </a:spcBef>
              <a:buClr>
                <a:schemeClr val="accent2"/>
              </a:buClr>
            </a:pPr>
            <a:r>
              <a:rPr lang="en-US" sz="1600" i="1">
                <a:cs typeface="Arial" charset="0"/>
              </a:rPr>
              <a:t>Omnitek Engineering Corp.</a:t>
            </a:r>
          </a:p>
          <a:p>
            <a:pPr marL="342900" indent="-342900" algn="ctr">
              <a:lnSpc>
                <a:spcPct val="80000"/>
              </a:lnSpc>
              <a:spcBef>
                <a:spcPct val="20000"/>
              </a:spcBef>
              <a:buClr>
                <a:schemeClr val="accent2"/>
              </a:buClr>
            </a:pPr>
            <a:r>
              <a:rPr lang="en-US" sz="1600">
                <a:cs typeface="Arial" charset="0"/>
              </a:rPr>
              <a:t>(1) 760-591-0089</a:t>
            </a:r>
          </a:p>
          <a:p>
            <a:pPr marL="342900" indent="-342900" algn="ctr">
              <a:lnSpc>
                <a:spcPct val="80000"/>
              </a:lnSpc>
              <a:spcBef>
                <a:spcPct val="20000"/>
              </a:spcBef>
              <a:buClr>
                <a:schemeClr val="accent2"/>
              </a:buClr>
            </a:pPr>
            <a:r>
              <a:rPr lang="en-US" sz="1600">
                <a:cs typeface="Arial" charset="0"/>
                <a:hlinkClick r:id="rId3"/>
              </a:rPr>
              <a:t>info@omnitekcorp.com</a:t>
            </a:r>
            <a:endParaRPr lang="en-US" sz="1600">
              <a:cs typeface="Arial" charset="0"/>
            </a:endParaRPr>
          </a:p>
          <a:p>
            <a:pPr marL="342900" indent="-342900" algn="ctr">
              <a:lnSpc>
                <a:spcPct val="80000"/>
              </a:lnSpc>
              <a:spcBef>
                <a:spcPct val="20000"/>
              </a:spcBef>
              <a:buClr>
                <a:schemeClr val="accent2"/>
              </a:buClr>
            </a:pPr>
            <a:r>
              <a:rPr lang="en-US" sz="1600">
                <a:cs typeface="Arial" charset="0"/>
              </a:rPr>
              <a:t>www.omnitekcorp.com</a:t>
            </a:r>
          </a:p>
          <a:p>
            <a:pPr marL="342900" indent="-342900" algn="ctr">
              <a:lnSpc>
                <a:spcPct val="80000"/>
              </a:lnSpc>
              <a:spcBef>
                <a:spcPct val="20000"/>
              </a:spcBef>
              <a:buClr>
                <a:schemeClr val="accent2"/>
              </a:buClr>
            </a:pPr>
            <a:endParaRPr lang="en-US" sz="1600">
              <a:cs typeface="Arial" charset="0"/>
            </a:endParaRPr>
          </a:p>
          <a:p>
            <a:pPr marL="342900" indent="-342900" algn="ctr">
              <a:lnSpc>
                <a:spcPct val="80000"/>
              </a:lnSpc>
              <a:spcBef>
                <a:spcPct val="20000"/>
              </a:spcBef>
              <a:buClr>
                <a:schemeClr val="accent2"/>
              </a:buClr>
            </a:pPr>
            <a:endParaRPr lang="en-US" sz="3200">
              <a:cs typeface="Arial" charset="0"/>
            </a:endParaRPr>
          </a:p>
        </p:txBody>
      </p:sp>
      <p:sp>
        <p:nvSpPr>
          <p:cNvPr id="66562" name="Text Box 6"/>
          <p:cNvSpPr txBox="1">
            <a:spLocks noChangeArrowheads="1"/>
          </p:cNvSpPr>
          <p:nvPr/>
        </p:nvSpPr>
        <p:spPr bwMode="auto">
          <a:xfrm>
            <a:off x="8763000" y="6507163"/>
            <a:ext cx="336550" cy="274637"/>
          </a:xfrm>
          <a:prstGeom prst="rect">
            <a:avLst/>
          </a:prstGeom>
          <a:noFill/>
          <a:ln w="9525">
            <a:noFill/>
            <a:miter lim="800000"/>
            <a:headEnd/>
            <a:tailEnd/>
          </a:ln>
        </p:spPr>
        <p:txBody>
          <a:bodyPr wrap="none">
            <a:spAutoFit/>
          </a:bodyPr>
          <a:lstStyle/>
          <a:p>
            <a:fld id="{8603F2CA-630B-44D6-BAEC-C3ED315DC5A5}" type="slidenum">
              <a:rPr lang="en-US" sz="1200">
                <a:solidFill>
                  <a:schemeClr val="bg2"/>
                </a:solidFill>
                <a:latin typeface="Book Antiqua" pitchFamily="18" charset="0"/>
                <a:ea typeface="Arial Unicode MS"/>
                <a:cs typeface="Arial Unicode MS"/>
              </a:rPr>
              <a:pPr/>
              <a:t>14</a:t>
            </a:fld>
            <a:endParaRPr lang="en-US" sz="1200">
              <a:solidFill>
                <a:schemeClr val="bg2"/>
              </a:solidFill>
              <a:latin typeface="Book Antiqua" pitchFamily="18" charset="0"/>
              <a:ea typeface="Arial Unicode MS"/>
              <a:cs typeface="Arial Unicode MS"/>
            </a:endParaRPr>
          </a:p>
        </p:txBody>
      </p:sp>
      <p:pic>
        <p:nvPicPr>
          <p:cNvPr id="66563" name="Picture 4" descr="OmnitekLogo3x1.jpg"/>
          <p:cNvPicPr>
            <a:picLocks noChangeAspect="1"/>
          </p:cNvPicPr>
          <p:nvPr/>
        </p:nvPicPr>
        <p:blipFill>
          <a:blip r:embed="rId4"/>
          <a:srcRect/>
          <a:stretch>
            <a:fillRect/>
          </a:stretch>
        </p:blipFill>
        <p:spPr bwMode="auto">
          <a:xfrm>
            <a:off x="3200400" y="4294188"/>
            <a:ext cx="2743200" cy="126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bwMode="auto">
          <a:xfrm>
            <a:off x="3733800" y="-9525"/>
            <a:ext cx="5410200" cy="641350"/>
          </a:xfrm>
          <a:prstGeom prst="rect">
            <a:avLst/>
          </a:prstGeom>
          <a:noFill/>
          <a:ln>
            <a:solidFill>
              <a:srgbClr val="000000"/>
            </a:solidFill>
            <a:miter lim="800000"/>
            <a:headEnd/>
            <a:tailEnd/>
          </a:ln>
        </p:spPr>
        <p:txBody>
          <a:bodyPr anchor="ctr"/>
          <a:lstStyle/>
          <a:p>
            <a:pPr eaLnBrk="1" hangingPunct="1"/>
            <a:r>
              <a:rPr lang="en-US" sz="2800" smtClean="0">
                <a:solidFill>
                  <a:schemeClr val="bg1"/>
                </a:solidFill>
              </a:rPr>
              <a:t>                      Why Natural Gas?</a:t>
            </a:r>
          </a:p>
        </p:txBody>
      </p:sp>
      <p:sp>
        <p:nvSpPr>
          <p:cNvPr id="40962" name="Rectangle 3"/>
          <p:cNvSpPr>
            <a:spLocks noGrp="1" noChangeArrowheads="1"/>
          </p:cNvSpPr>
          <p:nvPr>
            <p:ph type="body" idx="4294967295"/>
          </p:nvPr>
        </p:nvSpPr>
        <p:spPr>
          <a:xfrm>
            <a:off x="228600" y="2667000"/>
            <a:ext cx="5562600" cy="3886200"/>
          </a:xfrm>
        </p:spPr>
        <p:txBody>
          <a:bodyPr/>
          <a:lstStyle/>
          <a:p>
            <a:pPr marL="0" indent="0">
              <a:buFont typeface="Wingdings" pitchFamily="2" charset="2"/>
              <a:buNone/>
            </a:pPr>
            <a:r>
              <a:rPr lang="en-US" sz="2400" b="1" smtClean="0">
                <a:solidFill>
                  <a:srgbClr val="FF1111"/>
                </a:solidFill>
                <a:latin typeface="Arial" charset="0"/>
                <a:cs typeface="Arial" charset="0"/>
              </a:rPr>
              <a:t>Natural Gas</a:t>
            </a:r>
          </a:p>
          <a:p>
            <a:pPr marL="0" indent="0">
              <a:buFont typeface="Wingdings" pitchFamily="2" charset="2"/>
              <a:buNone/>
            </a:pPr>
            <a:endParaRPr lang="en-US" sz="1200" smtClean="0">
              <a:solidFill>
                <a:srgbClr val="FF1111"/>
              </a:solidFill>
              <a:latin typeface="Arial" charset="0"/>
              <a:cs typeface="Arial" charset="0"/>
            </a:endParaRPr>
          </a:p>
          <a:p>
            <a:pPr marL="0" indent="0">
              <a:buFont typeface="Wingdings" pitchFamily="2" charset="2"/>
              <a:buChar char="Ø"/>
            </a:pPr>
            <a:r>
              <a:rPr lang="en-US" sz="2400" smtClean="0">
                <a:latin typeface="Arial" charset="0"/>
                <a:cs typeface="Arial" charset="0"/>
              </a:rPr>
              <a:t> Inexpensive and domestic fuel</a:t>
            </a:r>
          </a:p>
          <a:p>
            <a:pPr marL="0" indent="0">
              <a:buFont typeface="Wingdings" pitchFamily="2" charset="2"/>
              <a:buChar char="Ø"/>
            </a:pPr>
            <a:r>
              <a:rPr lang="en-US" sz="2400" smtClean="0">
                <a:latin typeface="Arial" charset="0"/>
                <a:cs typeface="Arial" charset="0"/>
              </a:rPr>
              <a:t> Clean Burning</a:t>
            </a:r>
          </a:p>
          <a:p>
            <a:pPr marL="0" indent="0">
              <a:buFont typeface="Wingdings" pitchFamily="2" charset="2"/>
              <a:buChar char="Ø"/>
            </a:pPr>
            <a:r>
              <a:rPr lang="en-US" sz="2400" smtClean="0">
                <a:latin typeface="Arial" charset="0"/>
                <a:cs typeface="Arial" charset="0"/>
              </a:rPr>
              <a:t> Low CO2 emissions</a:t>
            </a:r>
          </a:p>
          <a:p>
            <a:pPr marL="0" indent="0">
              <a:buFont typeface="Wingdings" pitchFamily="2" charset="2"/>
              <a:buChar char="Ø"/>
            </a:pPr>
            <a:r>
              <a:rPr lang="en-US" sz="2400" smtClean="0">
                <a:latin typeface="Arial" charset="0"/>
                <a:cs typeface="Arial" charset="0"/>
              </a:rPr>
              <a:t> Virtually no PM </a:t>
            </a:r>
          </a:p>
          <a:p>
            <a:pPr marL="0" indent="0">
              <a:buFont typeface="Wingdings" pitchFamily="2" charset="2"/>
              <a:buChar char="Ø"/>
            </a:pPr>
            <a:r>
              <a:rPr lang="en-US" sz="2400" smtClean="0">
                <a:latin typeface="Arial" charset="0"/>
                <a:cs typeface="Arial" charset="0"/>
              </a:rPr>
              <a:t> Supports policies for a sustainable</a:t>
            </a:r>
          </a:p>
          <a:p>
            <a:pPr marL="0" indent="0">
              <a:buFont typeface="Wingdings" pitchFamily="2" charset="2"/>
              <a:buNone/>
            </a:pPr>
            <a:r>
              <a:rPr lang="en-US" sz="2400" smtClean="0">
                <a:latin typeface="Arial" charset="0"/>
                <a:cs typeface="Arial" charset="0"/>
              </a:rPr>
              <a:t>    energy future</a:t>
            </a:r>
          </a:p>
          <a:p>
            <a:pPr marL="0" indent="0">
              <a:buFont typeface="Wingdings" pitchFamily="2" charset="2"/>
              <a:buChar char="Ø"/>
            </a:pPr>
            <a:r>
              <a:rPr lang="en-US" sz="2400" smtClean="0">
                <a:latin typeface="Arial" charset="0"/>
                <a:cs typeface="Arial" charset="0"/>
              </a:rPr>
              <a:t> Reduces dependency on foreign oil</a:t>
            </a:r>
          </a:p>
        </p:txBody>
      </p:sp>
      <p:sp>
        <p:nvSpPr>
          <p:cNvPr id="40963" name="Text Box 6"/>
          <p:cNvSpPr txBox="1">
            <a:spLocks noChangeArrowheads="1"/>
          </p:cNvSpPr>
          <p:nvPr/>
        </p:nvSpPr>
        <p:spPr bwMode="auto">
          <a:xfrm>
            <a:off x="8823325" y="6507163"/>
            <a:ext cx="260350" cy="274637"/>
          </a:xfrm>
          <a:prstGeom prst="rect">
            <a:avLst/>
          </a:prstGeom>
          <a:noFill/>
          <a:ln w="9525">
            <a:noFill/>
            <a:miter lim="800000"/>
            <a:headEnd/>
            <a:tailEnd/>
          </a:ln>
        </p:spPr>
        <p:txBody>
          <a:bodyPr wrap="none">
            <a:spAutoFit/>
          </a:bodyPr>
          <a:lstStyle/>
          <a:p>
            <a:fld id="{F4E8AFC0-A9E3-4BA9-A607-F7265AA2097D}" type="slidenum">
              <a:rPr lang="en-US" sz="1200">
                <a:solidFill>
                  <a:schemeClr val="bg2"/>
                </a:solidFill>
                <a:latin typeface="Book Antiqua" pitchFamily="18" charset="0"/>
                <a:ea typeface="Arial Unicode MS"/>
                <a:cs typeface="Arial Unicode MS"/>
              </a:rPr>
              <a:pPr/>
              <a:t>2</a:t>
            </a:fld>
            <a:endParaRPr lang="en-US" sz="1200">
              <a:solidFill>
                <a:schemeClr val="bg2"/>
              </a:solidFill>
              <a:latin typeface="Book Antiqua" pitchFamily="18" charset="0"/>
              <a:ea typeface="Arial Unicode MS"/>
              <a:cs typeface="Arial Unicode MS"/>
            </a:endParaRPr>
          </a:p>
        </p:txBody>
      </p:sp>
      <p:pic>
        <p:nvPicPr>
          <p:cNvPr id="40964" name="Picture 14" descr="Lonestar Silver"/>
          <p:cNvPicPr>
            <a:picLocks noChangeAspect="1" noChangeArrowheads="1"/>
          </p:cNvPicPr>
          <p:nvPr/>
        </p:nvPicPr>
        <p:blipFill>
          <a:blip r:embed="rId3"/>
          <a:srcRect/>
          <a:stretch>
            <a:fillRect/>
          </a:stretch>
        </p:blipFill>
        <p:spPr bwMode="auto">
          <a:xfrm>
            <a:off x="6477000" y="4953000"/>
            <a:ext cx="2462213" cy="1600200"/>
          </a:xfrm>
          <a:prstGeom prst="rect">
            <a:avLst/>
          </a:prstGeom>
          <a:noFill/>
          <a:ln w="9525">
            <a:noFill/>
            <a:miter lim="800000"/>
            <a:headEnd/>
            <a:tailEnd/>
          </a:ln>
        </p:spPr>
      </p:pic>
      <p:pic>
        <p:nvPicPr>
          <p:cNvPr id="40965" name="Picture 6" descr="gasstationprice"/>
          <p:cNvPicPr>
            <a:picLocks noChangeAspect="1" noChangeArrowheads="1"/>
          </p:cNvPicPr>
          <p:nvPr/>
        </p:nvPicPr>
        <p:blipFill>
          <a:blip r:embed="rId4"/>
          <a:srcRect/>
          <a:stretch>
            <a:fillRect/>
          </a:stretch>
        </p:blipFill>
        <p:spPr bwMode="auto">
          <a:xfrm>
            <a:off x="6324600" y="2667000"/>
            <a:ext cx="2667000" cy="1973263"/>
          </a:xfrm>
          <a:prstGeom prst="rect">
            <a:avLst/>
          </a:prstGeom>
          <a:noFill/>
          <a:ln w="9525">
            <a:noFill/>
            <a:miter lim="800000"/>
            <a:headEnd/>
            <a:tailEnd/>
          </a:ln>
        </p:spPr>
      </p:pic>
      <p:sp>
        <p:nvSpPr>
          <p:cNvPr id="40966" name="Text Box 9"/>
          <p:cNvSpPr txBox="1">
            <a:spLocks noChangeArrowheads="1"/>
          </p:cNvSpPr>
          <p:nvPr/>
        </p:nvSpPr>
        <p:spPr bwMode="auto">
          <a:xfrm>
            <a:off x="228600" y="936625"/>
            <a:ext cx="8686800" cy="1501775"/>
          </a:xfrm>
          <a:prstGeom prst="rect">
            <a:avLst/>
          </a:prstGeom>
          <a:noFill/>
          <a:ln w="38100">
            <a:solidFill>
              <a:srgbClr val="0000FF"/>
            </a:solidFill>
            <a:miter lim="800000"/>
            <a:headEnd/>
            <a:tailEnd/>
          </a:ln>
        </p:spPr>
        <p:txBody>
          <a:bodyPr>
            <a:spAutoFit/>
          </a:bodyPr>
          <a:lstStyle/>
          <a:p>
            <a:pPr algn="ctr" eaLnBrk="0" hangingPunct="0">
              <a:lnSpc>
                <a:spcPct val="150000"/>
              </a:lnSpc>
            </a:pPr>
            <a:r>
              <a:rPr lang="en-US" sz="2000" b="1" u="sng">
                <a:cs typeface="Arial" charset="0"/>
              </a:rPr>
              <a:t>FACT</a:t>
            </a:r>
          </a:p>
          <a:p>
            <a:pPr algn="just" eaLnBrk="0" hangingPunct="0">
              <a:lnSpc>
                <a:spcPct val="150000"/>
              </a:lnSpc>
            </a:pPr>
            <a:r>
              <a:rPr lang="en-US" sz="2000">
                <a:cs typeface="Arial" charset="0"/>
              </a:rPr>
              <a:t>The high cost of diesel fuel and environmental policies have forced trucking fleets to look for an affordable option to transition their fleets to natural gas.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3352800" y="-9525"/>
            <a:ext cx="5791200" cy="641350"/>
          </a:xfrm>
          <a:prstGeom prst="rect">
            <a:avLst/>
          </a:prstGeom>
          <a:noFill/>
          <a:ln>
            <a:miter lim="800000"/>
            <a:headEnd/>
            <a:tailEnd/>
          </a:ln>
        </p:spPr>
        <p:txBody>
          <a:bodyPr anchor="ctr"/>
          <a:lstStyle/>
          <a:p>
            <a:pPr eaLnBrk="1" hangingPunct="1"/>
            <a:r>
              <a:rPr lang="en-US" sz="3200" smtClean="0">
                <a:solidFill>
                  <a:schemeClr val="bg1"/>
                </a:solidFill>
              </a:rPr>
              <a:t>Natural Gas Fleet - Options</a:t>
            </a:r>
          </a:p>
        </p:txBody>
      </p:sp>
      <p:sp>
        <p:nvSpPr>
          <p:cNvPr id="43010" name="Rectangle 30"/>
          <p:cNvSpPr>
            <a:spLocks noChangeArrowheads="1"/>
          </p:cNvSpPr>
          <p:nvPr/>
        </p:nvSpPr>
        <p:spPr bwMode="auto">
          <a:xfrm>
            <a:off x="228600" y="3581400"/>
            <a:ext cx="8839200" cy="2819400"/>
          </a:xfrm>
          <a:prstGeom prst="rect">
            <a:avLst/>
          </a:prstGeom>
          <a:noFill/>
          <a:ln w="9525">
            <a:noFill/>
            <a:miter lim="800000"/>
            <a:headEnd/>
            <a:tailEnd/>
          </a:ln>
        </p:spPr>
        <p:txBody>
          <a:bodyPr anchor="ctr"/>
          <a:lstStyle/>
          <a:p>
            <a:pPr marL="228600" lvl="1" indent="-228600" eaLnBrk="0" hangingPunct="0">
              <a:lnSpc>
                <a:spcPct val="150000"/>
              </a:lnSpc>
              <a:spcBef>
                <a:spcPts val="500"/>
              </a:spcBef>
            </a:pPr>
            <a:endParaRPr lang="en-US" sz="1200">
              <a:cs typeface="Arial" charset="0"/>
            </a:endParaRPr>
          </a:p>
          <a:p>
            <a:pPr marL="228600" lvl="1" indent="-228600" eaLnBrk="0" hangingPunct="0">
              <a:lnSpc>
                <a:spcPct val="150000"/>
              </a:lnSpc>
              <a:spcBef>
                <a:spcPts val="500"/>
              </a:spcBef>
              <a:buClr>
                <a:srgbClr val="0000FF"/>
              </a:buClr>
              <a:buFont typeface="Wingdings" pitchFamily="2" charset="2"/>
              <a:buNone/>
            </a:pPr>
            <a:r>
              <a:rPr lang="en-US" sz="2000" b="1" u="sng">
                <a:cs typeface="Arial" charset="0"/>
              </a:rPr>
              <a:t>Diesel-to-Natural Gas Engine Conversions</a:t>
            </a:r>
            <a:r>
              <a:rPr lang="en-US" u="sng"/>
              <a:t> </a:t>
            </a:r>
          </a:p>
          <a:p>
            <a:pPr marL="228600" lvl="1" indent="-228600" eaLnBrk="0" hangingPunct="0">
              <a:lnSpc>
                <a:spcPct val="150000"/>
              </a:lnSpc>
              <a:spcBef>
                <a:spcPts val="500"/>
              </a:spcBef>
              <a:buClr>
                <a:srgbClr val="0000FF"/>
              </a:buClr>
              <a:buFont typeface="Wingdings" pitchFamily="2" charset="2"/>
              <a:buChar char="Ø"/>
            </a:pPr>
            <a:r>
              <a:rPr lang="en-US" u="sng">
                <a:cs typeface="Arial" charset="0"/>
              </a:rPr>
              <a:t>M</a:t>
            </a:r>
            <a:r>
              <a:rPr lang="en-US" u="sng"/>
              <a:t>ost economical option to transition a fleet </a:t>
            </a:r>
            <a:r>
              <a:rPr lang="en-US" u="sng">
                <a:cs typeface="Arial" charset="0"/>
              </a:rPr>
              <a:t>to natural gas.</a:t>
            </a:r>
          </a:p>
          <a:p>
            <a:pPr marL="228600" lvl="1" indent="-228600" eaLnBrk="0" hangingPunct="0">
              <a:lnSpc>
                <a:spcPct val="150000"/>
              </a:lnSpc>
              <a:spcBef>
                <a:spcPts val="500"/>
              </a:spcBef>
              <a:buClr>
                <a:srgbClr val="0000FF"/>
              </a:buClr>
              <a:buFont typeface="Wingdings" pitchFamily="2" charset="2"/>
              <a:buChar char="Ø"/>
            </a:pPr>
            <a:endParaRPr lang="en-US" sz="1200" u="sng">
              <a:cs typeface="Arial" charset="0"/>
            </a:endParaRPr>
          </a:p>
          <a:p>
            <a:pPr marL="228600" lvl="1" indent="-228600"/>
            <a:r>
              <a:rPr lang="en-US"/>
              <a:t>Diesel engines have a service life of up to 20 years, so </a:t>
            </a:r>
          </a:p>
          <a:p>
            <a:pPr marL="228600" lvl="1" indent="-228600"/>
            <a:r>
              <a:rPr lang="en-US"/>
              <a:t>why replace them early? </a:t>
            </a:r>
          </a:p>
          <a:p>
            <a:pPr marL="228600" lvl="1" indent="-228600"/>
            <a:endParaRPr lang="en-US"/>
          </a:p>
          <a:p>
            <a:pPr marL="228600" lvl="1" indent="-228600"/>
            <a:r>
              <a:rPr lang="en-US" b="1"/>
              <a:t>Convert diesel engines to natural gas!</a:t>
            </a:r>
          </a:p>
        </p:txBody>
      </p:sp>
      <p:sp>
        <p:nvSpPr>
          <p:cNvPr id="43011" name="Text Box 16"/>
          <p:cNvSpPr txBox="1">
            <a:spLocks noChangeArrowheads="1"/>
          </p:cNvSpPr>
          <p:nvPr/>
        </p:nvSpPr>
        <p:spPr bwMode="auto">
          <a:xfrm>
            <a:off x="8763000" y="6518275"/>
            <a:ext cx="260350" cy="274638"/>
          </a:xfrm>
          <a:prstGeom prst="rect">
            <a:avLst/>
          </a:prstGeom>
          <a:noFill/>
          <a:ln w="9525">
            <a:noFill/>
            <a:miter lim="800000"/>
            <a:headEnd/>
            <a:tailEnd/>
          </a:ln>
        </p:spPr>
        <p:txBody>
          <a:bodyPr wrap="none">
            <a:spAutoFit/>
          </a:bodyPr>
          <a:lstStyle/>
          <a:p>
            <a:fld id="{20FF21A1-B155-498C-84C5-9A97C8A5FBA7}" type="slidenum">
              <a:rPr lang="en-US" sz="1200">
                <a:solidFill>
                  <a:schemeClr val="bg2"/>
                </a:solidFill>
                <a:latin typeface="Book Antiqua" pitchFamily="18" charset="0"/>
                <a:ea typeface="Arial Unicode MS"/>
                <a:cs typeface="Arial Unicode MS"/>
              </a:rPr>
              <a:pPr/>
              <a:t>3</a:t>
            </a:fld>
            <a:endParaRPr lang="en-US" sz="1200">
              <a:solidFill>
                <a:schemeClr val="bg2"/>
              </a:solidFill>
              <a:latin typeface="Book Antiqua" pitchFamily="18" charset="0"/>
              <a:ea typeface="Arial Unicode MS"/>
              <a:cs typeface="Arial Unicode MS"/>
            </a:endParaRPr>
          </a:p>
        </p:txBody>
      </p:sp>
      <p:sp>
        <p:nvSpPr>
          <p:cNvPr id="70665" name="Text Box 12"/>
          <p:cNvSpPr txBox="1">
            <a:spLocks noChangeArrowheads="1"/>
          </p:cNvSpPr>
          <p:nvPr/>
        </p:nvSpPr>
        <p:spPr bwMode="auto">
          <a:xfrm>
            <a:off x="3810000" y="958850"/>
            <a:ext cx="5257800" cy="2303463"/>
          </a:xfrm>
          <a:prstGeom prst="rect">
            <a:avLst/>
          </a:prstGeom>
          <a:solidFill>
            <a:schemeClr val="accent3">
              <a:lumMod val="75000"/>
            </a:schemeClr>
          </a:solidFill>
          <a:ln w="9525">
            <a:noFill/>
            <a:miter lim="800000"/>
            <a:headEnd/>
            <a:tailEnd/>
          </a:ln>
        </p:spPr>
        <p:txBody>
          <a:bodyPr>
            <a:spAutoFit/>
          </a:bodyPr>
          <a:lstStyle/>
          <a:p>
            <a:pPr marL="228600" indent="-228600">
              <a:spcBef>
                <a:spcPts val="800"/>
              </a:spcBef>
              <a:buFont typeface="Wingdings" pitchFamily="2" charset="2"/>
              <a:buNone/>
              <a:defRPr/>
            </a:pPr>
            <a:r>
              <a:rPr lang="en-US" u="sng">
                <a:solidFill>
                  <a:schemeClr val="tx2"/>
                </a:solidFill>
                <a:cs typeface="Arial" charset="0"/>
              </a:rPr>
              <a:t>                                                     The Alternatives</a:t>
            </a:r>
          </a:p>
          <a:p>
            <a:pPr marL="0" lvl="1">
              <a:spcBef>
                <a:spcPts val="500"/>
              </a:spcBef>
              <a:buFont typeface="Arial" charset="0"/>
              <a:buChar char="•"/>
              <a:defRPr/>
            </a:pPr>
            <a:r>
              <a:rPr lang="en-US">
                <a:solidFill>
                  <a:schemeClr val="tx2"/>
                </a:solidFill>
                <a:cs typeface="Arial" charset="0"/>
              </a:rPr>
              <a:t>  New NG Trucks &amp; Buses</a:t>
            </a:r>
          </a:p>
          <a:p>
            <a:pPr marL="0" lvl="1">
              <a:spcBef>
                <a:spcPts val="500"/>
              </a:spcBef>
              <a:defRPr/>
            </a:pPr>
            <a:r>
              <a:rPr lang="en-US">
                <a:solidFill>
                  <a:schemeClr val="tx2"/>
                </a:solidFill>
                <a:cs typeface="Arial" charset="0"/>
              </a:rPr>
              <a:t>      - Limited product offerings</a:t>
            </a:r>
          </a:p>
          <a:p>
            <a:pPr marL="0" lvl="1">
              <a:spcBef>
                <a:spcPts val="500"/>
              </a:spcBef>
              <a:defRPr/>
            </a:pPr>
            <a:r>
              <a:rPr lang="en-US">
                <a:solidFill>
                  <a:schemeClr val="tx2"/>
                </a:solidFill>
                <a:cs typeface="Arial" charset="0"/>
              </a:rPr>
              <a:t>      - High cost</a:t>
            </a:r>
            <a:endParaRPr lang="en-US" u="sng">
              <a:solidFill>
                <a:schemeClr val="tx2"/>
              </a:solidFill>
              <a:cs typeface="Arial" charset="0"/>
            </a:endParaRPr>
          </a:p>
          <a:p>
            <a:pPr marL="0" lvl="1">
              <a:spcBef>
                <a:spcPts val="500"/>
              </a:spcBef>
              <a:defRPr/>
            </a:pPr>
            <a:endParaRPr lang="en-US" sz="1200">
              <a:solidFill>
                <a:schemeClr val="tx2"/>
              </a:solidFill>
              <a:cs typeface="Arial" charset="0"/>
            </a:endParaRPr>
          </a:p>
          <a:p>
            <a:pPr marL="0" lvl="1">
              <a:spcBef>
                <a:spcPts val="500"/>
              </a:spcBef>
              <a:buFont typeface="Arial" charset="0"/>
              <a:buChar char="•"/>
              <a:defRPr/>
            </a:pPr>
            <a:r>
              <a:rPr lang="en-US">
                <a:solidFill>
                  <a:schemeClr val="tx2"/>
                </a:solidFill>
                <a:cs typeface="Arial" charset="0"/>
              </a:rPr>
              <a:t>  Diesel Dual-Fuel Technology       </a:t>
            </a:r>
          </a:p>
          <a:p>
            <a:pPr marL="0" lvl="1">
              <a:spcBef>
                <a:spcPts val="500"/>
              </a:spcBef>
              <a:defRPr/>
            </a:pPr>
            <a:r>
              <a:rPr lang="en-US">
                <a:solidFill>
                  <a:schemeClr val="tx2"/>
                </a:solidFill>
                <a:cs typeface="Arial" charset="0"/>
              </a:rPr>
              <a:t>      - Only uses limited amounts of natural gas</a:t>
            </a:r>
          </a:p>
        </p:txBody>
      </p:sp>
      <p:sp>
        <p:nvSpPr>
          <p:cNvPr id="43013" name="TextBox 10"/>
          <p:cNvSpPr txBox="1">
            <a:spLocks noChangeArrowheads="1"/>
          </p:cNvSpPr>
          <p:nvPr/>
        </p:nvSpPr>
        <p:spPr bwMode="auto">
          <a:xfrm>
            <a:off x="152400" y="982663"/>
            <a:ext cx="3352800" cy="1760537"/>
          </a:xfrm>
          <a:prstGeom prst="rect">
            <a:avLst/>
          </a:prstGeom>
          <a:noFill/>
          <a:ln w="25400">
            <a:solidFill>
              <a:schemeClr val="tx1"/>
            </a:solidFill>
            <a:miter lim="800000"/>
            <a:headEnd/>
            <a:tailEnd/>
          </a:ln>
        </p:spPr>
        <p:txBody>
          <a:bodyPr>
            <a:spAutoFit/>
          </a:bodyPr>
          <a:lstStyle/>
          <a:p>
            <a:pPr algn="ctr">
              <a:lnSpc>
                <a:spcPct val="150000"/>
              </a:lnSpc>
              <a:spcBef>
                <a:spcPct val="75000"/>
              </a:spcBef>
            </a:pPr>
            <a:r>
              <a:rPr lang="en-US" sz="2400" b="1">
                <a:solidFill>
                  <a:srgbClr val="0000FF"/>
                </a:solidFill>
              </a:rPr>
              <a:t>How to transition a fleet from diesel to natural gas?</a:t>
            </a:r>
            <a:endParaRPr lang="en-US" sz="2400" b="1">
              <a:solidFill>
                <a:srgbClr val="0000FF"/>
              </a:solidFill>
              <a:latin typeface="Book Antiqua" pitchFamily="18" charset="0"/>
            </a:endParaRPr>
          </a:p>
        </p:txBody>
      </p:sp>
      <p:sp>
        <p:nvSpPr>
          <p:cNvPr id="43014" name="Text Box 10"/>
          <p:cNvSpPr txBox="1">
            <a:spLocks noChangeArrowheads="1"/>
          </p:cNvSpPr>
          <p:nvPr/>
        </p:nvSpPr>
        <p:spPr bwMode="auto">
          <a:xfrm>
            <a:off x="152400" y="3489325"/>
            <a:ext cx="5657850" cy="396875"/>
          </a:xfrm>
          <a:prstGeom prst="rect">
            <a:avLst/>
          </a:prstGeom>
          <a:noFill/>
          <a:ln w="9525">
            <a:noFill/>
            <a:miter lim="800000"/>
            <a:headEnd/>
            <a:tailEnd/>
          </a:ln>
        </p:spPr>
        <p:txBody>
          <a:bodyPr>
            <a:spAutoFit/>
          </a:bodyPr>
          <a:lstStyle/>
          <a:p>
            <a:pPr eaLnBrk="0" hangingPunct="0"/>
            <a:r>
              <a:rPr lang="en-US" sz="2000" b="1">
                <a:solidFill>
                  <a:srgbClr val="FF1111"/>
                </a:solidFill>
                <a:cs typeface="Arial" charset="0"/>
              </a:rPr>
              <a:t>The Real</a:t>
            </a:r>
            <a:r>
              <a:rPr lang="en-US" sz="2000" b="1">
                <a:solidFill>
                  <a:srgbClr val="FF1111"/>
                </a:solidFill>
              </a:rPr>
              <a:t> </a:t>
            </a:r>
            <a:r>
              <a:rPr lang="en-US" sz="2000" b="1">
                <a:solidFill>
                  <a:srgbClr val="FF1111"/>
                </a:solidFill>
                <a:cs typeface="Arial" charset="0"/>
              </a:rPr>
              <a:t>Solution!</a:t>
            </a:r>
          </a:p>
        </p:txBody>
      </p:sp>
      <p:pic>
        <p:nvPicPr>
          <p:cNvPr id="43015" name="Picture 8" descr="freightliner-m2.jpg"/>
          <p:cNvPicPr>
            <a:picLocks noChangeAspect="1"/>
          </p:cNvPicPr>
          <p:nvPr/>
        </p:nvPicPr>
        <p:blipFill>
          <a:blip r:embed="rId3"/>
          <a:srcRect/>
          <a:stretch>
            <a:fillRect/>
          </a:stretch>
        </p:blipFill>
        <p:spPr bwMode="auto">
          <a:xfrm>
            <a:off x="6550025" y="4572000"/>
            <a:ext cx="25177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2971800" y="-9525"/>
            <a:ext cx="6172200" cy="641350"/>
          </a:xfrm>
          <a:prstGeom prst="rect">
            <a:avLst/>
          </a:prstGeom>
          <a:noFill/>
          <a:ln>
            <a:miter lim="800000"/>
            <a:headEnd/>
            <a:tailEnd/>
          </a:ln>
        </p:spPr>
        <p:txBody>
          <a:bodyPr anchor="ctr"/>
          <a:lstStyle/>
          <a:p>
            <a:pPr eaLnBrk="1" hangingPunct="1"/>
            <a:r>
              <a:rPr lang="en-US" sz="2800" smtClean="0">
                <a:solidFill>
                  <a:schemeClr val="bg1"/>
                </a:solidFill>
              </a:rPr>
              <a:t>                       The  Omnitek  Solution</a:t>
            </a:r>
          </a:p>
        </p:txBody>
      </p:sp>
      <p:sp>
        <p:nvSpPr>
          <p:cNvPr id="70660" name="Rectangle 30"/>
          <p:cNvSpPr>
            <a:spLocks noChangeArrowheads="1"/>
          </p:cNvSpPr>
          <p:nvPr/>
        </p:nvSpPr>
        <p:spPr bwMode="auto">
          <a:xfrm>
            <a:off x="152400" y="1752600"/>
            <a:ext cx="8763000" cy="4876800"/>
          </a:xfrm>
          <a:prstGeom prst="rect">
            <a:avLst/>
          </a:prstGeom>
          <a:solidFill>
            <a:schemeClr val="accent3">
              <a:lumMod val="75000"/>
            </a:schemeClr>
          </a:solidFill>
          <a:ln w="9525">
            <a:noFill/>
            <a:miter lim="800000"/>
            <a:headEnd/>
            <a:tailEnd/>
          </a:ln>
        </p:spPr>
        <p:txBody>
          <a:bodyPr anchor="ctr"/>
          <a:lstStyle/>
          <a:p>
            <a:pPr marL="228600" lvl="1" indent="-228600">
              <a:spcBef>
                <a:spcPts val="1800"/>
              </a:spcBef>
              <a:defRPr/>
            </a:pPr>
            <a:r>
              <a:rPr lang="en-US" u="sng">
                <a:cs typeface="Arial" charset="0"/>
              </a:rPr>
              <a:t>                                                                                                    Omnitek Solution</a:t>
            </a:r>
          </a:p>
          <a:p>
            <a:pPr marL="228600" lvl="1" indent="-228600" algn="just">
              <a:lnSpc>
                <a:spcPct val="150000"/>
              </a:lnSpc>
              <a:spcBef>
                <a:spcPts val="500"/>
              </a:spcBef>
              <a:buFontTx/>
              <a:buChar char="•"/>
              <a:defRPr/>
            </a:pPr>
            <a:r>
              <a:rPr lang="en-US">
                <a:cs typeface="Arial" charset="0"/>
              </a:rPr>
              <a:t>Omnitek has developed a technology that can be used to convert diesel engines into 100% dedicated natural gas engines, at a fraction of the cost of a new natural gas engine.</a:t>
            </a:r>
          </a:p>
          <a:p>
            <a:pPr marL="228600" lvl="1" indent="-228600" algn="just">
              <a:lnSpc>
                <a:spcPct val="150000"/>
              </a:lnSpc>
              <a:spcBef>
                <a:spcPts val="500"/>
              </a:spcBef>
              <a:defRPr/>
            </a:pPr>
            <a:endParaRPr lang="en-US" sz="1000">
              <a:cs typeface="Arial" charset="0"/>
            </a:endParaRPr>
          </a:p>
          <a:p>
            <a:pPr marL="228600" lvl="1" indent="-228600" algn="just">
              <a:lnSpc>
                <a:spcPct val="150000"/>
              </a:lnSpc>
              <a:spcBef>
                <a:spcPts val="500"/>
              </a:spcBef>
              <a:buFontTx/>
              <a:buChar char="•"/>
              <a:defRPr/>
            </a:pPr>
            <a:r>
              <a:rPr lang="en-US">
                <a:solidFill>
                  <a:schemeClr val="tx2"/>
                </a:solidFill>
                <a:cs typeface="Arial" charset="0"/>
              </a:rPr>
              <a:t>Patented technology assures low emissions,</a:t>
            </a:r>
          </a:p>
          <a:p>
            <a:pPr marL="228600" lvl="1" indent="-228600" algn="just">
              <a:lnSpc>
                <a:spcPct val="150000"/>
              </a:lnSpc>
              <a:spcBef>
                <a:spcPts val="500"/>
              </a:spcBef>
              <a:defRPr/>
            </a:pPr>
            <a:r>
              <a:rPr lang="en-US">
                <a:solidFill>
                  <a:schemeClr val="tx2"/>
                </a:solidFill>
                <a:cs typeface="Arial" charset="0"/>
              </a:rPr>
              <a:t>	low fuel consumption, high engine power</a:t>
            </a:r>
          </a:p>
          <a:p>
            <a:pPr marL="228600" lvl="1" indent="-228600" algn="just">
              <a:lnSpc>
                <a:spcPct val="150000"/>
              </a:lnSpc>
              <a:spcBef>
                <a:spcPts val="500"/>
              </a:spcBef>
              <a:defRPr/>
            </a:pPr>
            <a:r>
              <a:rPr lang="en-US">
                <a:solidFill>
                  <a:schemeClr val="tx2"/>
                </a:solidFill>
                <a:cs typeface="Arial" charset="0"/>
              </a:rPr>
              <a:t>    and reliable engine operation.</a:t>
            </a:r>
          </a:p>
          <a:p>
            <a:pPr marL="228600" lvl="1" indent="-228600" algn="just">
              <a:lnSpc>
                <a:spcPct val="150000"/>
              </a:lnSpc>
              <a:spcBef>
                <a:spcPts val="500"/>
              </a:spcBef>
              <a:defRPr/>
            </a:pPr>
            <a:endParaRPr lang="en-US">
              <a:solidFill>
                <a:schemeClr val="tx2"/>
              </a:solidFill>
              <a:cs typeface="Arial" charset="0"/>
            </a:endParaRPr>
          </a:p>
          <a:p>
            <a:pPr marL="228600" lvl="1" indent="-228600" algn="just">
              <a:lnSpc>
                <a:spcPct val="150000"/>
              </a:lnSpc>
              <a:spcBef>
                <a:spcPts val="500"/>
              </a:spcBef>
              <a:defRPr/>
            </a:pPr>
            <a:endParaRPr lang="en-US">
              <a:solidFill>
                <a:schemeClr val="tx2"/>
              </a:solidFill>
              <a:cs typeface="Arial" charset="0"/>
            </a:endParaRPr>
          </a:p>
          <a:p>
            <a:pPr marL="228600" lvl="1" indent="-228600">
              <a:lnSpc>
                <a:spcPct val="150000"/>
              </a:lnSpc>
              <a:spcBef>
                <a:spcPts val="500"/>
              </a:spcBef>
              <a:defRPr/>
            </a:pPr>
            <a:r>
              <a:rPr lang="en-US">
                <a:solidFill>
                  <a:srgbClr val="0000FF"/>
                </a:solidFill>
                <a:cs typeface="Arial" charset="0"/>
              </a:rPr>
              <a:t>		             </a:t>
            </a:r>
            <a:endParaRPr lang="en-US">
              <a:solidFill>
                <a:schemeClr val="tx2"/>
              </a:solidFill>
              <a:cs typeface="Arial" charset="0"/>
            </a:endParaRPr>
          </a:p>
        </p:txBody>
      </p:sp>
      <p:sp>
        <p:nvSpPr>
          <p:cNvPr id="45059" name="Text Box 16"/>
          <p:cNvSpPr txBox="1">
            <a:spLocks noChangeArrowheads="1"/>
          </p:cNvSpPr>
          <p:nvPr/>
        </p:nvSpPr>
        <p:spPr bwMode="auto">
          <a:xfrm>
            <a:off x="8763000" y="6518275"/>
            <a:ext cx="260350" cy="274638"/>
          </a:xfrm>
          <a:prstGeom prst="rect">
            <a:avLst/>
          </a:prstGeom>
          <a:noFill/>
          <a:ln w="9525">
            <a:noFill/>
            <a:miter lim="800000"/>
            <a:headEnd/>
            <a:tailEnd/>
          </a:ln>
        </p:spPr>
        <p:txBody>
          <a:bodyPr wrap="none">
            <a:spAutoFit/>
          </a:bodyPr>
          <a:lstStyle/>
          <a:p>
            <a:fld id="{C44ED6DD-E4DF-45C3-A381-86DF65ED519D}" type="slidenum">
              <a:rPr lang="en-US" sz="1200">
                <a:solidFill>
                  <a:schemeClr val="bg2"/>
                </a:solidFill>
                <a:latin typeface="Book Antiqua" pitchFamily="18" charset="0"/>
                <a:ea typeface="Arial Unicode MS"/>
                <a:cs typeface="Arial Unicode MS"/>
              </a:rPr>
              <a:pPr/>
              <a:t>4</a:t>
            </a:fld>
            <a:endParaRPr lang="en-US" sz="1200">
              <a:solidFill>
                <a:schemeClr val="bg2"/>
              </a:solidFill>
              <a:latin typeface="Book Antiqua" pitchFamily="18" charset="0"/>
              <a:ea typeface="Arial Unicode MS"/>
              <a:cs typeface="Arial Unicode MS"/>
            </a:endParaRPr>
          </a:p>
        </p:txBody>
      </p:sp>
      <p:sp>
        <p:nvSpPr>
          <p:cNvPr id="45060" name="TextBox 11"/>
          <p:cNvSpPr txBox="1">
            <a:spLocks noChangeArrowheads="1"/>
          </p:cNvSpPr>
          <p:nvPr/>
        </p:nvSpPr>
        <p:spPr bwMode="auto">
          <a:xfrm>
            <a:off x="263525" y="838200"/>
            <a:ext cx="7508875" cy="823913"/>
          </a:xfrm>
          <a:prstGeom prst="rect">
            <a:avLst/>
          </a:prstGeom>
          <a:noFill/>
          <a:ln w="9525">
            <a:noFill/>
            <a:miter lim="800000"/>
            <a:headEnd/>
            <a:tailEnd/>
          </a:ln>
        </p:spPr>
        <p:txBody>
          <a:bodyPr>
            <a:spAutoFit/>
          </a:bodyPr>
          <a:lstStyle/>
          <a:p>
            <a:r>
              <a:rPr lang="en-US" sz="2000" b="1" u="sng">
                <a:solidFill>
                  <a:srgbClr val="FF0000"/>
                </a:solidFill>
                <a:cs typeface="Arial" charset="0"/>
              </a:rPr>
              <a:t>Engine Conversions</a:t>
            </a:r>
          </a:p>
          <a:p>
            <a:endParaRPr lang="en-US" sz="800" b="1" u="sng">
              <a:solidFill>
                <a:srgbClr val="FF0000"/>
              </a:solidFill>
              <a:cs typeface="Arial" charset="0"/>
            </a:endParaRPr>
          </a:p>
          <a:p>
            <a:r>
              <a:rPr lang="en-US" sz="2000" b="1">
                <a:solidFill>
                  <a:srgbClr val="FF0000"/>
                </a:solidFill>
                <a:cs typeface="Arial" charset="0"/>
              </a:rPr>
              <a:t> 	– A feasible and affordable option!</a:t>
            </a:r>
            <a:endParaRPr lang="en-US" sz="2000" b="1">
              <a:solidFill>
                <a:schemeClr val="tx2"/>
              </a:solidFill>
              <a:cs typeface="Arial" charset="0"/>
            </a:endParaRPr>
          </a:p>
        </p:txBody>
      </p:sp>
      <p:pic>
        <p:nvPicPr>
          <p:cNvPr id="45061" name="Picture 6" descr="cng engine s"/>
          <p:cNvPicPr>
            <a:picLocks noChangeAspect="1" noChangeArrowheads="1"/>
          </p:cNvPicPr>
          <p:nvPr/>
        </p:nvPicPr>
        <p:blipFill>
          <a:blip r:embed="rId3"/>
          <a:srcRect/>
          <a:stretch>
            <a:fillRect/>
          </a:stretch>
        </p:blipFill>
        <p:spPr bwMode="auto">
          <a:xfrm>
            <a:off x="5629275" y="3810000"/>
            <a:ext cx="3362325" cy="2419350"/>
          </a:xfrm>
          <a:prstGeom prst="rect">
            <a:avLst/>
          </a:prstGeom>
          <a:noFill/>
          <a:ln w="25400">
            <a:solidFill>
              <a:schemeClr val="tx1"/>
            </a:solidFill>
            <a:miter lim="800000"/>
            <a:headEnd/>
            <a:tailEnd/>
          </a:ln>
        </p:spPr>
      </p:pic>
      <p:pic>
        <p:nvPicPr>
          <p:cNvPr id="45062" name="Picture 6" descr="USPTO.png"/>
          <p:cNvPicPr>
            <a:picLocks noChangeAspect="1"/>
          </p:cNvPicPr>
          <p:nvPr/>
        </p:nvPicPr>
        <p:blipFill>
          <a:blip r:embed="rId4"/>
          <a:srcRect/>
          <a:stretch>
            <a:fillRect/>
          </a:stretch>
        </p:blipFill>
        <p:spPr bwMode="auto">
          <a:xfrm>
            <a:off x="533400" y="5257800"/>
            <a:ext cx="1447800" cy="1447800"/>
          </a:xfrm>
          <a:prstGeom prst="rect">
            <a:avLst/>
          </a:prstGeom>
          <a:noFill/>
          <a:ln w="9525">
            <a:noFill/>
            <a:miter lim="800000"/>
            <a:headEnd/>
            <a:tailEnd/>
          </a:ln>
        </p:spPr>
      </p:pic>
      <p:sp>
        <p:nvSpPr>
          <p:cNvPr id="45063" name="TextBox 7"/>
          <p:cNvSpPr txBox="1">
            <a:spLocks noChangeArrowheads="1"/>
          </p:cNvSpPr>
          <p:nvPr/>
        </p:nvSpPr>
        <p:spPr bwMode="auto">
          <a:xfrm>
            <a:off x="1981200" y="6200775"/>
            <a:ext cx="1924050" cy="276225"/>
          </a:xfrm>
          <a:prstGeom prst="rect">
            <a:avLst/>
          </a:prstGeom>
          <a:noFill/>
          <a:ln w="9525">
            <a:noFill/>
            <a:miter lim="800000"/>
            <a:headEnd/>
            <a:tailEnd/>
          </a:ln>
        </p:spPr>
        <p:txBody>
          <a:bodyPr wrap="none">
            <a:spAutoFit/>
          </a:bodyPr>
          <a:lstStyle/>
          <a:p>
            <a:r>
              <a:rPr lang="en-US" sz="1200"/>
              <a:t>US Patent Nr. 11/810,620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bwMode="auto">
          <a:xfrm>
            <a:off x="3124200" y="-9525"/>
            <a:ext cx="6019800" cy="641350"/>
          </a:xfrm>
          <a:prstGeom prst="rect">
            <a:avLst/>
          </a:prstGeom>
          <a:noFill/>
          <a:ln>
            <a:miter lim="800000"/>
            <a:headEnd/>
            <a:tailEnd/>
          </a:ln>
        </p:spPr>
        <p:txBody>
          <a:bodyPr anchor="ctr"/>
          <a:lstStyle/>
          <a:p>
            <a:pPr eaLnBrk="1" hangingPunct="1"/>
            <a:r>
              <a:rPr lang="en-US" sz="2800" smtClean="0">
                <a:solidFill>
                  <a:schemeClr val="bg1"/>
                </a:solidFill>
              </a:rPr>
              <a:t>                           How Does It Work</a:t>
            </a:r>
          </a:p>
        </p:txBody>
      </p:sp>
      <p:sp>
        <p:nvSpPr>
          <p:cNvPr id="47106" name="Text Box 22"/>
          <p:cNvSpPr txBox="1">
            <a:spLocks noChangeArrowheads="1"/>
          </p:cNvSpPr>
          <p:nvPr/>
        </p:nvSpPr>
        <p:spPr bwMode="auto">
          <a:xfrm>
            <a:off x="8763000" y="6507163"/>
            <a:ext cx="260350" cy="274637"/>
          </a:xfrm>
          <a:prstGeom prst="rect">
            <a:avLst/>
          </a:prstGeom>
          <a:noFill/>
          <a:ln w="9525">
            <a:noFill/>
            <a:miter lim="800000"/>
            <a:headEnd/>
            <a:tailEnd/>
          </a:ln>
        </p:spPr>
        <p:txBody>
          <a:bodyPr wrap="none">
            <a:spAutoFit/>
          </a:bodyPr>
          <a:lstStyle/>
          <a:p>
            <a:fld id="{5C957337-FBE5-4D1E-9554-91721A686B01}" type="slidenum">
              <a:rPr lang="en-US" sz="1200">
                <a:solidFill>
                  <a:schemeClr val="bg2"/>
                </a:solidFill>
                <a:latin typeface="Book Antiqua" pitchFamily="18" charset="0"/>
                <a:ea typeface="Arial Unicode MS"/>
                <a:cs typeface="Arial Unicode MS"/>
              </a:rPr>
              <a:pPr/>
              <a:t>5</a:t>
            </a:fld>
            <a:endParaRPr lang="en-US" sz="1200">
              <a:solidFill>
                <a:schemeClr val="bg2"/>
              </a:solidFill>
              <a:latin typeface="Book Antiqua" pitchFamily="18" charset="0"/>
              <a:ea typeface="Arial Unicode MS"/>
              <a:cs typeface="Arial Unicode MS"/>
            </a:endParaRPr>
          </a:p>
        </p:txBody>
      </p:sp>
      <p:sp>
        <p:nvSpPr>
          <p:cNvPr id="47107" name="Text Box 7"/>
          <p:cNvSpPr txBox="1">
            <a:spLocks noChangeArrowheads="1"/>
          </p:cNvSpPr>
          <p:nvPr/>
        </p:nvSpPr>
        <p:spPr bwMode="auto">
          <a:xfrm>
            <a:off x="200025" y="838200"/>
            <a:ext cx="8715375" cy="3935413"/>
          </a:xfrm>
          <a:prstGeom prst="rect">
            <a:avLst/>
          </a:prstGeom>
          <a:noFill/>
          <a:ln w="9525">
            <a:noFill/>
            <a:miter lim="800000"/>
            <a:headEnd/>
            <a:tailEnd/>
          </a:ln>
        </p:spPr>
        <p:txBody>
          <a:bodyPr>
            <a:spAutoFit/>
          </a:bodyPr>
          <a:lstStyle/>
          <a:p>
            <a:pPr marL="228600" lvl="1" indent="-228600">
              <a:spcAft>
                <a:spcPts val="600"/>
              </a:spcAft>
              <a:buFont typeface="Wingdings" pitchFamily="2" charset="2"/>
              <a:buChar char="§"/>
            </a:pPr>
            <a:r>
              <a:rPr lang="en-US">
                <a:solidFill>
                  <a:schemeClr val="tx2"/>
                </a:solidFill>
                <a:cs typeface="Arial" charset="0"/>
              </a:rPr>
              <a:t>Given their long service life, every year thousands of diesel engines undergo routine overhauls. </a:t>
            </a:r>
          </a:p>
          <a:p>
            <a:pPr marL="228600" lvl="1" indent="-228600">
              <a:spcAft>
                <a:spcPts val="600"/>
              </a:spcAft>
              <a:buFont typeface="Wingdings" pitchFamily="2" charset="2"/>
              <a:buChar char="§"/>
            </a:pPr>
            <a:endParaRPr lang="en-US" sz="1000">
              <a:solidFill>
                <a:schemeClr val="tx2"/>
              </a:solidFill>
              <a:cs typeface="Arial" charset="0"/>
            </a:endParaRPr>
          </a:p>
          <a:p>
            <a:pPr marL="228600" lvl="1" indent="-228600">
              <a:spcAft>
                <a:spcPts val="600"/>
              </a:spcAft>
              <a:buFont typeface="Wingdings" pitchFamily="2" charset="2"/>
              <a:buChar char="§"/>
            </a:pPr>
            <a:r>
              <a:rPr lang="en-US">
                <a:solidFill>
                  <a:schemeClr val="tx2"/>
                </a:solidFill>
                <a:cs typeface="Arial" charset="0"/>
              </a:rPr>
              <a:t>Why not convert these engines to natural gas at that time?</a:t>
            </a:r>
          </a:p>
          <a:p>
            <a:pPr marL="228600" lvl="1" indent="-228600">
              <a:spcAft>
                <a:spcPts val="600"/>
              </a:spcAft>
            </a:pPr>
            <a:endParaRPr lang="en-US" sz="1000">
              <a:solidFill>
                <a:schemeClr val="tx2"/>
              </a:solidFill>
              <a:cs typeface="Arial" charset="0"/>
            </a:endParaRPr>
          </a:p>
          <a:p>
            <a:pPr marL="228600" lvl="1" indent="-228600">
              <a:spcAft>
                <a:spcPts val="600"/>
              </a:spcAft>
              <a:buFont typeface="Wingdings" pitchFamily="2" charset="2"/>
              <a:buChar char="§"/>
            </a:pPr>
            <a:r>
              <a:rPr lang="en-US">
                <a:solidFill>
                  <a:schemeClr val="tx2"/>
                </a:solidFill>
                <a:cs typeface="Arial" charset="0"/>
              </a:rPr>
              <a:t>Engine conversion not unlike an engine overhaul.</a:t>
            </a:r>
          </a:p>
          <a:p>
            <a:pPr marL="228600" lvl="1" indent="-228600">
              <a:spcAft>
                <a:spcPts val="600"/>
              </a:spcAft>
              <a:buFont typeface="Wingdings" pitchFamily="2" charset="2"/>
              <a:buChar char="§"/>
            </a:pPr>
            <a:endParaRPr lang="en-US" sz="1000">
              <a:solidFill>
                <a:schemeClr val="tx2"/>
              </a:solidFill>
              <a:cs typeface="Arial" charset="0"/>
            </a:endParaRPr>
          </a:p>
          <a:p>
            <a:pPr marL="228600" lvl="1" indent="-228600">
              <a:spcAft>
                <a:spcPts val="600"/>
              </a:spcAft>
              <a:buFont typeface="Wingdings" pitchFamily="2" charset="2"/>
              <a:buChar char="§"/>
            </a:pPr>
            <a:r>
              <a:rPr lang="en-US">
                <a:solidFill>
                  <a:schemeClr val="tx2"/>
                </a:solidFill>
                <a:cs typeface="Arial" charset="0"/>
              </a:rPr>
              <a:t>With the Omnitek conversion technology diesel engines are “overhauled” into 100% dedicated natural gas engines -- the difference in cost is minimal. </a:t>
            </a:r>
          </a:p>
          <a:p>
            <a:pPr marL="228600" lvl="1" indent="-228600">
              <a:spcAft>
                <a:spcPts val="600"/>
              </a:spcAft>
              <a:buFont typeface="Wingdings" pitchFamily="2" charset="2"/>
              <a:buChar char="§"/>
            </a:pPr>
            <a:endParaRPr lang="en-US" sz="1000">
              <a:solidFill>
                <a:schemeClr val="tx2"/>
              </a:solidFill>
              <a:cs typeface="Arial" charset="0"/>
            </a:endParaRPr>
          </a:p>
          <a:p>
            <a:pPr marL="228600" indent="-228600">
              <a:spcAft>
                <a:spcPts val="600"/>
              </a:spcAft>
              <a:buFont typeface="Wingdings" pitchFamily="2" charset="2"/>
              <a:buChar char="§"/>
            </a:pPr>
            <a:r>
              <a:rPr lang="en-US">
                <a:solidFill>
                  <a:schemeClr val="tx2"/>
                </a:solidFill>
                <a:cs typeface="Arial" charset="0"/>
              </a:rPr>
              <a:t>Diesel-to-natural gas engine conversions is a viable and cost-effective option</a:t>
            </a:r>
          </a:p>
          <a:p>
            <a:pPr marL="228600" indent="-228600">
              <a:spcAft>
                <a:spcPts val="600"/>
              </a:spcAft>
            </a:pPr>
            <a:r>
              <a:rPr lang="en-US">
                <a:solidFill>
                  <a:schemeClr val="tx2"/>
                </a:solidFill>
                <a:cs typeface="Arial" charset="0"/>
              </a:rPr>
              <a:t>    to transition a fleet to natural gas in a reasonable amount of time.</a:t>
            </a:r>
          </a:p>
          <a:p>
            <a:pPr marL="228600" lvl="1" indent="-228600">
              <a:buFont typeface="Arial" charset="0"/>
              <a:buChar char="–"/>
            </a:pPr>
            <a:endParaRPr lang="en-US">
              <a:solidFill>
                <a:schemeClr val="tx2"/>
              </a:solidFill>
              <a:cs typeface="Arial" charset="0"/>
            </a:endParaRPr>
          </a:p>
        </p:txBody>
      </p:sp>
      <p:pic>
        <p:nvPicPr>
          <p:cNvPr id="47108" name="Picture 7" descr="OT truck"/>
          <p:cNvPicPr>
            <a:picLocks noChangeAspect="1" noChangeArrowheads="1"/>
          </p:cNvPicPr>
          <p:nvPr/>
        </p:nvPicPr>
        <p:blipFill>
          <a:blip r:embed="rId3"/>
          <a:srcRect/>
          <a:stretch>
            <a:fillRect/>
          </a:stretch>
        </p:blipFill>
        <p:spPr bwMode="auto">
          <a:xfrm>
            <a:off x="0" y="5257800"/>
            <a:ext cx="5943600" cy="1524000"/>
          </a:xfrm>
          <a:prstGeom prst="rect">
            <a:avLst/>
          </a:prstGeom>
          <a:noFill/>
          <a:ln w="9525">
            <a:noFill/>
            <a:miter lim="800000"/>
            <a:headEnd/>
            <a:tailEnd/>
          </a:ln>
        </p:spPr>
      </p:pic>
      <p:sp>
        <p:nvSpPr>
          <p:cNvPr id="7" name="Text Box 7"/>
          <p:cNvSpPr txBox="1">
            <a:spLocks noChangeArrowheads="1"/>
          </p:cNvSpPr>
          <p:nvPr/>
        </p:nvSpPr>
        <p:spPr bwMode="auto">
          <a:xfrm>
            <a:off x="381000" y="4659313"/>
            <a:ext cx="8382000" cy="369887"/>
          </a:xfrm>
          <a:prstGeom prst="rect">
            <a:avLst/>
          </a:prstGeom>
          <a:solidFill>
            <a:schemeClr val="accent3">
              <a:lumMod val="75000"/>
            </a:schemeClr>
          </a:solidFill>
          <a:ln w="9525">
            <a:noFill/>
            <a:miter lim="800000"/>
            <a:headEnd/>
            <a:tailEnd/>
          </a:ln>
        </p:spPr>
        <p:txBody>
          <a:bodyPr>
            <a:spAutoFit/>
          </a:bodyPr>
          <a:lstStyle/>
          <a:p>
            <a:pPr algn="ctr">
              <a:spcBef>
                <a:spcPct val="50000"/>
              </a:spcBef>
              <a:buClr>
                <a:schemeClr val="accent2"/>
              </a:buClr>
              <a:buFont typeface="Wingdings" pitchFamily="2" charset="2"/>
              <a:buNone/>
              <a:defRPr/>
            </a:pPr>
            <a:r>
              <a:rPr lang="en-US" b="1" dirty="0">
                <a:latin typeface="Book Antiqua" pitchFamily="18" charset="0"/>
              </a:rPr>
              <a:t>Engine manufacturers offer no solution for millions of in-use diesel engines!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3" descr="lft ss"/>
          <p:cNvPicPr>
            <a:picLocks noChangeAspect="1" noChangeArrowheads="1"/>
          </p:cNvPicPr>
          <p:nvPr/>
        </p:nvPicPr>
        <p:blipFill>
          <a:blip r:embed="rId3"/>
          <a:srcRect/>
          <a:stretch>
            <a:fillRect/>
          </a:stretch>
        </p:blipFill>
        <p:spPr bwMode="auto">
          <a:xfrm>
            <a:off x="6799263" y="4787900"/>
            <a:ext cx="2184400" cy="2070100"/>
          </a:xfrm>
          <a:prstGeom prst="rect">
            <a:avLst/>
          </a:prstGeom>
          <a:noFill/>
          <a:ln w="9525">
            <a:noFill/>
            <a:miter lim="800000"/>
            <a:headEnd/>
            <a:tailEnd/>
          </a:ln>
        </p:spPr>
      </p:pic>
      <p:sp>
        <p:nvSpPr>
          <p:cNvPr id="49154" name="Rectangle 2"/>
          <p:cNvSpPr>
            <a:spLocks noGrp="1" noChangeArrowheads="1"/>
          </p:cNvSpPr>
          <p:nvPr>
            <p:ph type="title" idx="4294967295"/>
          </p:nvPr>
        </p:nvSpPr>
        <p:spPr bwMode="auto">
          <a:xfrm>
            <a:off x="3352800" y="-31750"/>
            <a:ext cx="5791200" cy="641350"/>
          </a:xfrm>
          <a:prstGeom prst="rect">
            <a:avLst/>
          </a:prstGeom>
          <a:noFill/>
          <a:ln>
            <a:miter lim="800000"/>
            <a:headEnd/>
            <a:tailEnd/>
          </a:ln>
        </p:spPr>
        <p:txBody>
          <a:bodyPr anchor="ctr"/>
          <a:lstStyle/>
          <a:p>
            <a:pPr eaLnBrk="1" hangingPunct="1"/>
            <a:r>
              <a:rPr lang="en-US" sz="3200" smtClean="0">
                <a:solidFill>
                  <a:schemeClr val="bg1"/>
                </a:solidFill>
              </a:rPr>
              <a:t>         Omnitek DNG Engines</a:t>
            </a:r>
          </a:p>
        </p:txBody>
      </p:sp>
      <p:sp>
        <p:nvSpPr>
          <p:cNvPr id="49155" name="Text Box 7"/>
          <p:cNvSpPr txBox="1">
            <a:spLocks noChangeArrowheads="1"/>
          </p:cNvSpPr>
          <p:nvPr/>
        </p:nvSpPr>
        <p:spPr bwMode="auto">
          <a:xfrm>
            <a:off x="8731250" y="6507163"/>
            <a:ext cx="260350" cy="274637"/>
          </a:xfrm>
          <a:prstGeom prst="rect">
            <a:avLst/>
          </a:prstGeom>
          <a:noFill/>
          <a:ln w="9525">
            <a:noFill/>
            <a:miter lim="800000"/>
            <a:headEnd/>
            <a:tailEnd/>
          </a:ln>
        </p:spPr>
        <p:txBody>
          <a:bodyPr wrap="none">
            <a:spAutoFit/>
          </a:bodyPr>
          <a:lstStyle/>
          <a:p>
            <a:fld id="{578DA820-15F7-4EAE-B6CC-6BBDDA84D05E}" type="slidenum">
              <a:rPr lang="en-US" sz="1200">
                <a:solidFill>
                  <a:schemeClr val="bg2"/>
                </a:solidFill>
                <a:latin typeface="Book Antiqua" pitchFamily="18" charset="0"/>
                <a:ea typeface="Arial Unicode MS"/>
                <a:cs typeface="Arial Unicode MS"/>
              </a:rPr>
              <a:pPr/>
              <a:t>6</a:t>
            </a:fld>
            <a:endParaRPr lang="en-US" sz="1200">
              <a:solidFill>
                <a:schemeClr val="bg2"/>
              </a:solidFill>
              <a:latin typeface="Book Antiqua" pitchFamily="18" charset="0"/>
              <a:ea typeface="Arial Unicode MS"/>
              <a:cs typeface="Arial Unicode MS"/>
            </a:endParaRPr>
          </a:p>
        </p:txBody>
      </p:sp>
      <p:sp>
        <p:nvSpPr>
          <p:cNvPr id="49156" name="Text Box 10"/>
          <p:cNvSpPr txBox="1">
            <a:spLocks noChangeArrowheads="1"/>
          </p:cNvSpPr>
          <p:nvPr/>
        </p:nvSpPr>
        <p:spPr bwMode="auto">
          <a:xfrm>
            <a:off x="-76200" y="838200"/>
            <a:ext cx="3733800" cy="1900238"/>
          </a:xfrm>
          <a:prstGeom prst="rect">
            <a:avLst/>
          </a:prstGeom>
          <a:noFill/>
          <a:ln w="9525">
            <a:noFill/>
            <a:miter lim="800000"/>
            <a:headEnd/>
            <a:tailEnd/>
          </a:ln>
        </p:spPr>
        <p:txBody>
          <a:bodyPr>
            <a:spAutoFit/>
          </a:bodyPr>
          <a:lstStyle/>
          <a:p>
            <a:pPr marL="228600" indent="-228600">
              <a:spcBef>
                <a:spcPts val="800"/>
              </a:spcBef>
              <a:buFont typeface="Wingdings" pitchFamily="2" charset="2"/>
              <a:buNone/>
            </a:pPr>
            <a:r>
              <a:rPr lang="en-US" sz="2400" b="1">
                <a:solidFill>
                  <a:schemeClr val="tx2"/>
                </a:solidFill>
                <a:cs typeface="Arial" charset="0"/>
              </a:rPr>
              <a:t>   Omnitek DNG Engines</a:t>
            </a:r>
          </a:p>
          <a:p>
            <a:pPr marL="228600" indent="-228600">
              <a:spcBef>
                <a:spcPts val="800"/>
              </a:spcBef>
              <a:buFont typeface="Wingdings" pitchFamily="2" charset="2"/>
              <a:buNone/>
            </a:pPr>
            <a:endParaRPr lang="en-US" sz="800" b="1">
              <a:solidFill>
                <a:schemeClr val="tx2"/>
              </a:solidFill>
              <a:cs typeface="Arial" charset="0"/>
            </a:endParaRPr>
          </a:p>
          <a:p>
            <a:pPr marL="228600" indent="-228600"/>
            <a:r>
              <a:rPr lang="en-US">
                <a:solidFill>
                  <a:schemeClr val="tx2"/>
                </a:solidFill>
              </a:rPr>
              <a:t>   </a:t>
            </a:r>
            <a:r>
              <a:rPr lang="en-US" sz="2000">
                <a:solidFill>
                  <a:schemeClr val="tx2"/>
                </a:solidFill>
              </a:rPr>
              <a:t>Omnitek has developed EPA legal DNG engine conversion kits for following engine models:</a:t>
            </a:r>
            <a:endParaRPr lang="en-US" sz="2000">
              <a:solidFill>
                <a:schemeClr val="tx2"/>
              </a:solidFill>
              <a:cs typeface="Arial" charset="0"/>
            </a:endParaRPr>
          </a:p>
        </p:txBody>
      </p:sp>
      <p:pic>
        <p:nvPicPr>
          <p:cNvPr id="49157" name="Picture 10" descr="OTC15NGss"/>
          <p:cNvPicPr>
            <a:picLocks noChangeAspect="1" noChangeArrowheads="1"/>
          </p:cNvPicPr>
          <p:nvPr/>
        </p:nvPicPr>
        <p:blipFill>
          <a:blip r:embed="rId4"/>
          <a:srcRect/>
          <a:stretch>
            <a:fillRect/>
          </a:stretch>
        </p:blipFill>
        <p:spPr bwMode="auto">
          <a:xfrm>
            <a:off x="6502400" y="2971800"/>
            <a:ext cx="2489200" cy="1990725"/>
          </a:xfrm>
          <a:prstGeom prst="rect">
            <a:avLst/>
          </a:prstGeom>
          <a:noFill/>
          <a:ln w="9525">
            <a:noFill/>
            <a:miter lim="800000"/>
            <a:headEnd/>
            <a:tailEnd/>
          </a:ln>
        </p:spPr>
      </p:pic>
      <p:pic>
        <p:nvPicPr>
          <p:cNvPr id="49158" name="Picture 11" descr="DD60 NG Engine clean s"/>
          <p:cNvPicPr>
            <a:picLocks noChangeAspect="1" noChangeArrowheads="1"/>
          </p:cNvPicPr>
          <p:nvPr/>
        </p:nvPicPr>
        <p:blipFill>
          <a:blip r:embed="rId5"/>
          <a:srcRect/>
          <a:stretch>
            <a:fillRect/>
          </a:stretch>
        </p:blipFill>
        <p:spPr bwMode="auto">
          <a:xfrm>
            <a:off x="3657600" y="762000"/>
            <a:ext cx="2895600" cy="2751138"/>
          </a:xfrm>
          <a:prstGeom prst="rect">
            <a:avLst/>
          </a:prstGeom>
          <a:noFill/>
          <a:ln w="9525">
            <a:noFill/>
            <a:miter lim="800000"/>
            <a:headEnd/>
            <a:tailEnd/>
          </a:ln>
        </p:spPr>
      </p:pic>
      <p:pic>
        <p:nvPicPr>
          <p:cNvPr id="49159" name="Picture 12" descr="left ss"/>
          <p:cNvPicPr>
            <a:picLocks noChangeAspect="1" noChangeArrowheads="1"/>
          </p:cNvPicPr>
          <p:nvPr/>
        </p:nvPicPr>
        <p:blipFill>
          <a:blip r:embed="rId6"/>
          <a:srcRect/>
          <a:stretch>
            <a:fillRect/>
          </a:stretch>
        </p:blipFill>
        <p:spPr bwMode="auto">
          <a:xfrm>
            <a:off x="6426200" y="838200"/>
            <a:ext cx="2565400" cy="2052638"/>
          </a:xfrm>
          <a:prstGeom prst="rect">
            <a:avLst/>
          </a:prstGeom>
          <a:noFill/>
          <a:ln w="9525">
            <a:noFill/>
            <a:miter lim="800000"/>
            <a:headEnd/>
            <a:tailEnd/>
          </a:ln>
        </p:spPr>
      </p:pic>
      <p:sp>
        <p:nvSpPr>
          <p:cNvPr id="49160" name="Text Box 10"/>
          <p:cNvSpPr txBox="1">
            <a:spLocks noChangeArrowheads="1"/>
          </p:cNvSpPr>
          <p:nvPr/>
        </p:nvSpPr>
        <p:spPr bwMode="auto">
          <a:xfrm>
            <a:off x="152400" y="2819400"/>
            <a:ext cx="6934200" cy="3824288"/>
          </a:xfrm>
          <a:prstGeom prst="rect">
            <a:avLst/>
          </a:prstGeom>
          <a:noFill/>
          <a:ln w="9525">
            <a:noFill/>
            <a:miter lim="800000"/>
            <a:headEnd/>
            <a:tailEnd/>
          </a:ln>
        </p:spPr>
        <p:txBody>
          <a:bodyPr>
            <a:spAutoFit/>
          </a:bodyPr>
          <a:lstStyle/>
          <a:p>
            <a:pPr marL="228600" indent="-228600">
              <a:spcBef>
                <a:spcPts val="800"/>
              </a:spcBef>
              <a:buFont typeface="Wingdings" pitchFamily="2" charset="2"/>
              <a:buNone/>
            </a:pPr>
            <a:r>
              <a:rPr lang="en-US">
                <a:solidFill>
                  <a:schemeClr val="tx2"/>
                </a:solidFill>
                <a:cs typeface="Arial" charset="0"/>
              </a:rPr>
              <a:t>Navistar DT466	   - 1996 to 2003</a:t>
            </a:r>
          </a:p>
          <a:p>
            <a:pPr marL="228600" indent="-228600">
              <a:spcBef>
                <a:spcPts val="800"/>
              </a:spcBef>
              <a:buFont typeface="Wingdings" pitchFamily="2" charset="2"/>
              <a:buNone/>
            </a:pPr>
            <a:r>
              <a:rPr lang="en-US">
                <a:solidFill>
                  <a:schemeClr val="tx2"/>
                </a:solidFill>
              </a:rPr>
              <a:t>Navistar DT530	   - 1996 to 2003</a:t>
            </a:r>
          </a:p>
          <a:p>
            <a:pPr marL="228600" indent="-228600">
              <a:spcBef>
                <a:spcPts val="800"/>
              </a:spcBef>
              <a:buFont typeface="Wingdings" pitchFamily="2" charset="2"/>
              <a:buNone/>
            </a:pPr>
            <a:r>
              <a:rPr lang="en-US">
                <a:solidFill>
                  <a:schemeClr val="tx2"/>
                </a:solidFill>
                <a:cs typeface="Arial" charset="0"/>
              </a:rPr>
              <a:t>Mack E7		   - 1994 to 2006</a:t>
            </a:r>
          </a:p>
          <a:p>
            <a:pPr marL="228600" indent="-228600">
              <a:spcBef>
                <a:spcPts val="800"/>
              </a:spcBef>
              <a:buFont typeface="Wingdings" pitchFamily="2" charset="2"/>
              <a:buNone/>
            </a:pPr>
            <a:r>
              <a:rPr lang="en-US">
                <a:solidFill>
                  <a:schemeClr val="tx2"/>
                </a:solidFill>
                <a:cs typeface="Arial" charset="0"/>
              </a:rPr>
              <a:t>Detroit Diesel 60S   - 1988 to 2009</a:t>
            </a:r>
          </a:p>
          <a:p>
            <a:pPr marL="228600" indent="-228600">
              <a:spcBef>
                <a:spcPts val="800"/>
              </a:spcBef>
              <a:buFont typeface="Wingdings" pitchFamily="2" charset="2"/>
              <a:buNone/>
            </a:pPr>
            <a:r>
              <a:rPr lang="en-US">
                <a:solidFill>
                  <a:schemeClr val="tx2"/>
                </a:solidFill>
              </a:rPr>
              <a:t>Caterpillar C15        - 1993 to 2006</a:t>
            </a:r>
          </a:p>
          <a:p>
            <a:pPr marL="228600" indent="-228600">
              <a:spcBef>
                <a:spcPts val="800"/>
              </a:spcBef>
              <a:buFont typeface="Wingdings" pitchFamily="2" charset="2"/>
              <a:buNone/>
            </a:pPr>
            <a:endParaRPr lang="en-US" sz="800">
              <a:solidFill>
                <a:schemeClr val="tx2"/>
              </a:solidFill>
              <a:cs typeface="Arial" charset="0"/>
            </a:endParaRPr>
          </a:p>
          <a:p>
            <a:pPr marL="228600" indent="-228600">
              <a:spcBef>
                <a:spcPts val="800"/>
              </a:spcBef>
              <a:buFont typeface="Wingdings" pitchFamily="2" charset="2"/>
              <a:buNone/>
            </a:pPr>
            <a:r>
              <a:rPr lang="en-US">
                <a:solidFill>
                  <a:schemeClr val="tx2"/>
                </a:solidFill>
                <a:cs typeface="Arial" charset="0"/>
              </a:rPr>
              <a:t>OTHERS AVAILABLE FOR NON-EPA &amp; EXPORT MARKETS!</a:t>
            </a:r>
          </a:p>
          <a:p>
            <a:pPr marL="228600" indent="-228600">
              <a:spcBef>
                <a:spcPts val="800"/>
              </a:spcBef>
              <a:buFont typeface="Wingdings" pitchFamily="2" charset="2"/>
              <a:buNone/>
            </a:pPr>
            <a:endParaRPr lang="en-US" sz="800">
              <a:solidFill>
                <a:schemeClr val="tx2"/>
              </a:solidFill>
              <a:cs typeface="Arial" charset="0"/>
            </a:endParaRPr>
          </a:p>
          <a:p>
            <a:pPr marL="228600" indent="-228600">
              <a:spcBef>
                <a:spcPts val="800"/>
              </a:spcBef>
              <a:buFont typeface="Wingdings" pitchFamily="2" charset="2"/>
              <a:buNone/>
            </a:pPr>
            <a:r>
              <a:rPr lang="en-US" u="sng">
                <a:solidFill>
                  <a:schemeClr val="tx2"/>
                </a:solidFill>
                <a:cs typeface="Arial" charset="0"/>
              </a:rPr>
              <a:t>Some of the engines under development:</a:t>
            </a:r>
          </a:p>
          <a:p>
            <a:pPr marL="228600" indent="-228600">
              <a:spcBef>
                <a:spcPts val="800"/>
              </a:spcBef>
              <a:buFont typeface="Wingdings" pitchFamily="2" charset="2"/>
              <a:buNone/>
            </a:pPr>
            <a:r>
              <a:rPr lang="en-US">
                <a:solidFill>
                  <a:schemeClr val="tx2"/>
                </a:solidFill>
                <a:cs typeface="Arial" charset="0"/>
              </a:rPr>
              <a:t>Mack MP7/MP8, CAT C13, C15, Cummins B, C, ISL, ISM, ISX</a:t>
            </a:r>
          </a:p>
          <a:p>
            <a:pPr marL="228600" indent="-228600">
              <a:spcBef>
                <a:spcPts val="800"/>
              </a:spcBef>
              <a:buFont typeface="Wingdings" pitchFamily="2" charset="2"/>
              <a:buNone/>
            </a:pPr>
            <a:r>
              <a:rPr lang="en-US">
                <a:solidFill>
                  <a:schemeClr val="tx2"/>
                </a:solidFill>
              </a:rPr>
              <a:t>Navistar DT466 Maxxforce, Detroit Diesel MB4000 and 900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bwMode="auto">
          <a:xfrm>
            <a:off x="3657600" y="-9525"/>
            <a:ext cx="5486400" cy="641350"/>
          </a:xfrm>
          <a:prstGeom prst="rect">
            <a:avLst/>
          </a:prstGeom>
          <a:noFill/>
          <a:ln>
            <a:miter lim="800000"/>
            <a:headEnd/>
            <a:tailEnd/>
          </a:ln>
        </p:spPr>
        <p:txBody>
          <a:bodyPr anchor="ctr"/>
          <a:lstStyle/>
          <a:p>
            <a:pPr eaLnBrk="1" hangingPunct="1"/>
            <a:r>
              <a:rPr lang="en-US" sz="3200" smtClean="0">
                <a:solidFill>
                  <a:schemeClr val="bg1"/>
                </a:solidFill>
              </a:rPr>
              <a:t>   “Drop-In” DNG Engines</a:t>
            </a:r>
          </a:p>
        </p:txBody>
      </p:sp>
      <p:sp>
        <p:nvSpPr>
          <p:cNvPr id="51202" name="Text Box 22"/>
          <p:cNvSpPr txBox="1">
            <a:spLocks noChangeArrowheads="1"/>
          </p:cNvSpPr>
          <p:nvPr/>
        </p:nvSpPr>
        <p:spPr bwMode="auto">
          <a:xfrm>
            <a:off x="8763000" y="6507163"/>
            <a:ext cx="260350" cy="274637"/>
          </a:xfrm>
          <a:prstGeom prst="rect">
            <a:avLst/>
          </a:prstGeom>
          <a:noFill/>
          <a:ln w="9525">
            <a:noFill/>
            <a:miter lim="800000"/>
            <a:headEnd/>
            <a:tailEnd/>
          </a:ln>
        </p:spPr>
        <p:txBody>
          <a:bodyPr wrap="none">
            <a:spAutoFit/>
          </a:bodyPr>
          <a:lstStyle/>
          <a:p>
            <a:fld id="{18020C5D-CF7C-4139-9603-648F51461F8F}" type="slidenum">
              <a:rPr lang="en-US" sz="1200">
                <a:solidFill>
                  <a:schemeClr val="bg2"/>
                </a:solidFill>
                <a:latin typeface="Book Antiqua" pitchFamily="18" charset="0"/>
                <a:ea typeface="Arial Unicode MS"/>
                <a:cs typeface="Arial Unicode MS"/>
              </a:rPr>
              <a:pPr/>
              <a:t>7</a:t>
            </a:fld>
            <a:endParaRPr lang="en-US" sz="1200">
              <a:solidFill>
                <a:schemeClr val="bg2"/>
              </a:solidFill>
              <a:latin typeface="Book Antiqua" pitchFamily="18" charset="0"/>
              <a:ea typeface="Arial Unicode MS"/>
              <a:cs typeface="Arial Unicode MS"/>
            </a:endParaRPr>
          </a:p>
        </p:txBody>
      </p:sp>
      <p:sp>
        <p:nvSpPr>
          <p:cNvPr id="51203" name="Text Box 7"/>
          <p:cNvSpPr txBox="1">
            <a:spLocks noChangeArrowheads="1"/>
          </p:cNvSpPr>
          <p:nvPr/>
        </p:nvSpPr>
        <p:spPr bwMode="auto">
          <a:xfrm>
            <a:off x="200025" y="838200"/>
            <a:ext cx="8715375" cy="4576763"/>
          </a:xfrm>
          <a:prstGeom prst="rect">
            <a:avLst/>
          </a:prstGeom>
          <a:noFill/>
          <a:ln w="9525">
            <a:noFill/>
            <a:miter lim="800000"/>
            <a:headEnd/>
            <a:tailEnd/>
          </a:ln>
        </p:spPr>
        <p:txBody>
          <a:bodyPr>
            <a:spAutoFit/>
          </a:bodyPr>
          <a:lstStyle/>
          <a:p>
            <a:pPr marL="228600" lvl="1" indent="-228600"/>
            <a:r>
              <a:rPr lang="en-US" sz="2000" u="sng">
                <a:solidFill>
                  <a:srgbClr val="0000FF"/>
                </a:solidFill>
              </a:rPr>
              <a:t>Diesel-To-Natural Gas Converted Engines (DNG)</a:t>
            </a:r>
          </a:p>
          <a:p>
            <a:pPr marL="228600" lvl="1" indent="-228600"/>
            <a:endParaRPr lang="en-US"/>
          </a:p>
          <a:p>
            <a:pPr marL="228600" lvl="1" indent="-228600">
              <a:buFontTx/>
              <a:buChar char="•"/>
            </a:pPr>
            <a:r>
              <a:rPr lang="en-US"/>
              <a:t>Strategic alliance Omnitek / Reviva</a:t>
            </a:r>
          </a:p>
          <a:p>
            <a:pPr marL="228600" lvl="1" indent="-228600">
              <a:buFontTx/>
              <a:buChar char="•"/>
            </a:pPr>
            <a:endParaRPr lang="en-US" sz="1000"/>
          </a:p>
          <a:p>
            <a:pPr marL="228600" lvl="1" indent="-228600">
              <a:buFontTx/>
              <a:buChar char="•"/>
            </a:pPr>
            <a:r>
              <a:rPr lang="en-US"/>
              <a:t>“Drop-in” natural gas converted engines,</a:t>
            </a:r>
          </a:p>
          <a:p>
            <a:pPr marL="228600" lvl="1" indent="-228600"/>
            <a:r>
              <a:rPr lang="en-US"/>
              <a:t>    remanufactured to as-new condition</a:t>
            </a:r>
          </a:p>
          <a:p>
            <a:pPr marL="228600" lvl="1" indent="-228600">
              <a:buFontTx/>
              <a:buChar char="•"/>
            </a:pPr>
            <a:endParaRPr lang="en-US" sz="1000"/>
          </a:p>
          <a:p>
            <a:pPr marL="228600" lvl="1" indent="-228600">
              <a:buFontTx/>
              <a:buChar char="•"/>
            </a:pPr>
            <a:r>
              <a:rPr lang="en-US"/>
              <a:t>Assembly line remanufacturing/conversion process </a:t>
            </a:r>
          </a:p>
          <a:p>
            <a:pPr marL="228600" lvl="1" indent="-228600"/>
            <a:r>
              <a:rPr lang="en-US"/>
              <a:t>    assures consistency and highest quality</a:t>
            </a:r>
          </a:p>
          <a:p>
            <a:pPr marL="228600" lvl="1" indent="-228600"/>
            <a:endParaRPr lang="en-US" sz="1000"/>
          </a:p>
          <a:p>
            <a:pPr marL="228600" lvl="1" indent="-228600">
              <a:buFontTx/>
              <a:buChar char="•"/>
            </a:pPr>
            <a:r>
              <a:rPr lang="en-US"/>
              <a:t>Engines are 100% dyno tested and </a:t>
            </a:r>
          </a:p>
          <a:p>
            <a:pPr marL="228600" lvl="1" indent="-228600"/>
            <a:r>
              <a:rPr lang="en-US"/>
              <a:t>    configured for quick installation </a:t>
            </a:r>
          </a:p>
          <a:p>
            <a:pPr marL="228600" lvl="1" indent="-228600"/>
            <a:r>
              <a:rPr lang="en-US"/>
              <a:t>    - short fleet conversion process.</a:t>
            </a:r>
          </a:p>
          <a:p>
            <a:pPr marL="228600" lvl="1" indent="-228600"/>
            <a:endParaRPr lang="en-US" sz="1000"/>
          </a:p>
          <a:p>
            <a:pPr marL="228600" lvl="1" indent="-228600">
              <a:buFont typeface="Arial" charset="0"/>
              <a:buChar char="•"/>
            </a:pPr>
            <a:r>
              <a:rPr lang="en-US"/>
              <a:t>Warranty on Parts and Labor: </a:t>
            </a:r>
          </a:p>
          <a:p>
            <a:pPr marL="228600" lvl="1" indent="-228600">
              <a:buFont typeface="Arial" charset="0"/>
              <a:buNone/>
            </a:pPr>
            <a:r>
              <a:rPr lang="en-US"/>
              <a:t>    3 Years / 100,000 Miles</a:t>
            </a:r>
          </a:p>
          <a:p>
            <a:pPr marL="228600" lvl="1" indent="-228600"/>
            <a:endParaRPr lang="en-US"/>
          </a:p>
          <a:p>
            <a:pPr marL="228600" lvl="1" indent="-228600"/>
            <a:endParaRPr lang="en-US"/>
          </a:p>
        </p:txBody>
      </p:sp>
      <p:pic>
        <p:nvPicPr>
          <p:cNvPr id="51204" name="Picture 7" descr="revivalogo"/>
          <p:cNvPicPr>
            <a:picLocks noChangeAspect="1" noChangeArrowheads="1"/>
          </p:cNvPicPr>
          <p:nvPr/>
        </p:nvPicPr>
        <p:blipFill>
          <a:blip r:embed="rId3"/>
          <a:srcRect/>
          <a:stretch>
            <a:fillRect/>
          </a:stretch>
        </p:blipFill>
        <p:spPr bwMode="auto">
          <a:xfrm>
            <a:off x="6172200" y="1219200"/>
            <a:ext cx="2819400" cy="884238"/>
          </a:xfrm>
          <a:prstGeom prst="rect">
            <a:avLst/>
          </a:prstGeom>
          <a:noFill/>
          <a:ln w="9525">
            <a:noFill/>
            <a:miter lim="800000"/>
            <a:headEnd/>
            <a:tailEnd/>
          </a:ln>
        </p:spPr>
      </p:pic>
      <p:pic>
        <p:nvPicPr>
          <p:cNvPr id="51205" name="Picture 9" descr="dt466s"/>
          <p:cNvPicPr>
            <a:picLocks noChangeAspect="1" noChangeArrowheads="1"/>
          </p:cNvPicPr>
          <p:nvPr/>
        </p:nvPicPr>
        <p:blipFill>
          <a:blip r:embed="rId4"/>
          <a:srcRect/>
          <a:stretch>
            <a:fillRect/>
          </a:stretch>
        </p:blipFill>
        <p:spPr bwMode="auto">
          <a:xfrm>
            <a:off x="5181600" y="3321050"/>
            <a:ext cx="3733800" cy="3046413"/>
          </a:xfrm>
          <a:prstGeom prst="rect">
            <a:avLst/>
          </a:prstGeom>
          <a:noFill/>
          <a:ln w="9525">
            <a:noFill/>
            <a:miter lim="800000"/>
            <a:headEnd/>
            <a:tailEnd/>
          </a:ln>
        </p:spPr>
      </p:pic>
      <p:sp>
        <p:nvSpPr>
          <p:cNvPr id="51206" name="Text Box 11"/>
          <p:cNvSpPr txBox="1">
            <a:spLocks noChangeArrowheads="1"/>
          </p:cNvSpPr>
          <p:nvPr/>
        </p:nvSpPr>
        <p:spPr bwMode="auto">
          <a:xfrm>
            <a:off x="3048000" y="5534025"/>
            <a:ext cx="2133600" cy="923925"/>
          </a:xfrm>
          <a:prstGeom prst="rect">
            <a:avLst/>
          </a:prstGeom>
          <a:noFill/>
          <a:ln w="9525">
            <a:noFill/>
            <a:miter lim="800000"/>
            <a:headEnd/>
            <a:tailEnd/>
          </a:ln>
        </p:spPr>
        <p:txBody>
          <a:bodyPr wrap="none">
            <a:spAutoFit/>
          </a:bodyPr>
          <a:lstStyle/>
          <a:p>
            <a:pPr algn="r"/>
            <a:r>
              <a:rPr lang="en-US"/>
              <a:t>EPA  Approved</a:t>
            </a:r>
          </a:p>
          <a:p>
            <a:pPr algn="r"/>
            <a:r>
              <a:rPr lang="en-US"/>
              <a:t>Navistar DT466</a:t>
            </a:r>
          </a:p>
          <a:p>
            <a:pPr algn="r"/>
            <a:r>
              <a:rPr lang="en-US"/>
              <a:t>Engine Conversion</a:t>
            </a:r>
          </a:p>
        </p:txBody>
      </p:sp>
      <p:pic>
        <p:nvPicPr>
          <p:cNvPr id="51207" name="Picture 12" descr="epaapproved"/>
          <p:cNvPicPr>
            <a:picLocks noChangeAspect="1" noChangeArrowheads="1"/>
          </p:cNvPicPr>
          <p:nvPr/>
        </p:nvPicPr>
        <p:blipFill>
          <a:blip r:embed="rId5"/>
          <a:srcRect/>
          <a:stretch>
            <a:fillRect/>
          </a:stretch>
        </p:blipFill>
        <p:spPr bwMode="auto">
          <a:xfrm>
            <a:off x="428625" y="5210175"/>
            <a:ext cx="1476375" cy="1419225"/>
          </a:xfrm>
          <a:prstGeom prst="rect">
            <a:avLst/>
          </a:prstGeom>
          <a:noFill/>
          <a:ln w="9525">
            <a:noFill/>
            <a:miter lim="800000"/>
            <a:headEnd/>
            <a:tailEnd/>
          </a:ln>
        </p:spPr>
      </p:pic>
      <p:sp>
        <p:nvSpPr>
          <p:cNvPr id="51208" name="TextBox 8"/>
          <p:cNvSpPr txBox="1">
            <a:spLocks noChangeArrowheads="1"/>
          </p:cNvSpPr>
          <p:nvPr/>
        </p:nvSpPr>
        <p:spPr bwMode="auto">
          <a:xfrm>
            <a:off x="6096000" y="2130425"/>
            <a:ext cx="2970213" cy="307975"/>
          </a:xfrm>
          <a:prstGeom prst="rect">
            <a:avLst/>
          </a:prstGeom>
          <a:noFill/>
          <a:ln w="9525">
            <a:noFill/>
            <a:miter lim="800000"/>
            <a:headEnd/>
            <a:tailEnd/>
          </a:ln>
        </p:spPr>
        <p:txBody>
          <a:bodyPr wrap="none">
            <a:spAutoFit/>
          </a:bodyPr>
          <a:lstStyle/>
          <a:p>
            <a:r>
              <a:rPr lang="en-US" sz="1400"/>
              <a:t>Engine Remanufacturing Company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GRID007773"/>
          <p:cNvPicPr>
            <a:picLocks noChangeAspect="1" noChangeArrowheads="1"/>
          </p:cNvPicPr>
          <p:nvPr/>
        </p:nvPicPr>
        <p:blipFill>
          <a:blip r:embed="rId3"/>
          <a:srcRect/>
          <a:stretch>
            <a:fillRect/>
          </a:stretch>
        </p:blipFill>
        <p:spPr bwMode="auto">
          <a:xfrm>
            <a:off x="6581775" y="838200"/>
            <a:ext cx="2409825" cy="1990725"/>
          </a:xfrm>
          <a:prstGeom prst="rect">
            <a:avLst/>
          </a:prstGeom>
          <a:noFill/>
          <a:ln w="9525">
            <a:noFill/>
            <a:miter lim="800000"/>
            <a:headEnd/>
            <a:tailEnd/>
          </a:ln>
        </p:spPr>
      </p:pic>
      <p:pic>
        <p:nvPicPr>
          <p:cNvPr id="53250" name="Picture 10" descr="Sensors ss"/>
          <p:cNvPicPr>
            <a:picLocks noChangeAspect="1" noChangeArrowheads="1"/>
          </p:cNvPicPr>
          <p:nvPr/>
        </p:nvPicPr>
        <p:blipFill>
          <a:blip r:embed="rId4"/>
          <a:srcRect/>
          <a:stretch>
            <a:fillRect/>
          </a:stretch>
        </p:blipFill>
        <p:spPr bwMode="auto">
          <a:xfrm>
            <a:off x="7239000" y="4643438"/>
            <a:ext cx="1676400" cy="1985962"/>
          </a:xfrm>
          <a:prstGeom prst="rect">
            <a:avLst/>
          </a:prstGeom>
          <a:noFill/>
          <a:ln w="9525">
            <a:noFill/>
            <a:miter lim="800000"/>
            <a:headEnd/>
            <a:tailEnd/>
          </a:ln>
        </p:spPr>
      </p:pic>
      <p:sp>
        <p:nvSpPr>
          <p:cNvPr id="53251" name="Rectangle 2"/>
          <p:cNvSpPr>
            <a:spLocks noGrp="1" noChangeArrowheads="1"/>
          </p:cNvSpPr>
          <p:nvPr>
            <p:ph type="title" idx="4294967295"/>
          </p:nvPr>
        </p:nvSpPr>
        <p:spPr bwMode="auto">
          <a:xfrm>
            <a:off x="3352800" y="-31750"/>
            <a:ext cx="5791200" cy="641350"/>
          </a:xfrm>
          <a:prstGeom prst="rect">
            <a:avLst/>
          </a:prstGeom>
          <a:noFill/>
          <a:ln>
            <a:miter lim="800000"/>
            <a:headEnd/>
            <a:tailEnd/>
          </a:ln>
        </p:spPr>
        <p:txBody>
          <a:bodyPr anchor="ctr"/>
          <a:lstStyle/>
          <a:p>
            <a:pPr eaLnBrk="1" hangingPunct="1"/>
            <a:r>
              <a:rPr lang="en-US" sz="2800" smtClean="0">
                <a:solidFill>
                  <a:schemeClr val="bg1"/>
                </a:solidFill>
              </a:rPr>
              <a:t>         Natural Gas Conversion Steps</a:t>
            </a:r>
          </a:p>
        </p:txBody>
      </p:sp>
      <p:sp>
        <p:nvSpPr>
          <p:cNvPr id="53252" name="Text Box 7"/>
          <p:cNvSpPr txBox="1">
            <a:spLocks noChangeArrowheads="1"/>
          </p:cNvSpPr>
          <p:nvPr/>
        </p:nvSpPr>
        <p:spPr bwMode="auto">
          <a:xfrm>
            <a:off x="8731250" y="6507163"/>
            <a:ext cx="260350" cy="274637"/>
          </a:xfrm>
          <a:prstGeom prst="rect">
            <a:avLst/>
          </a:prstGeom>
          <a:noFill/>
          <a:ln w="9525">
            <a:noFill/>
            <a:miter lim="800000"/>
            <a:headEnd/>
            <a:tailEnd/>
          </a:ln>
        </p:spPr>
        <p:txBody>
          <a:bodyPr wrap="none">
            <a:spAutoFit/>
          </a:bodyPr>
          <a:lstStyle/>
          <a:p>
            <a:fld id="{AB0FB527-27D7-4CDA-8E5D-CD43AB4132E4}" type="slidenum">
              <a:rPr lang="en-US" sz="1200">
                <a:solidFill>
                  <a:schemeClr val="bg2"/>
                </a:solidFill>
                <a:latin typeface="Book Antiqua" pitchFamily="18" charset="0"/>
                <a:ea typeface="Arial Unicode MS"/>
                <a:cs typeface="Arial Unicode MS"/>
              </a:rPr>
              <a:pPr/>
              <a:t>8</a:t>
            </a:fld>
            <a:endParaRPr lang="en-US" sz="1200">
              <a:solidFill>
                <a:schemeClr val="bg2"/>
              </a:solidFill>
              <a:latin typeface="Book Antiqua" pitchFamily="18" charset="0"/>
              <a:ea typeface="Arial Unicode MS"/>
              <a:cs typeface="Arial Unicode MS"/>
            </a:endParaRPr>
          </a:p>
        </p:txBody>
      </p:sp>
      <p:sp>
        <p:nvSpPr>
          <p:cNvPr id="53253" name="Text Box 10"/>
          <p:cNvSpPr txBox="1">
            <a:spLocks noChangeArrowheads="1"/>
          </p:cNvSpPr>
          <p:nvPr/>
        </p:nvSpPr>
        <p:spPr bwMode="auto">
          <a:xfrm>
            <a:off x="228600" y="914400"/>
            <a:ext cx="6781800" cy="5319713"/>
          </a:xfrm>
          <a:prstGeom prst="rect">
            <a:avLst/>
          </a:prstGeom>
          <a:noFill/>
          <a:ln w="9525">
            <a:noFill/>
            <a:miter lim="800000"/>
            <a:headEnd/>
            <a:tailEnd/>
          </a:ln>
        </p:spPr>
        <p:txBody>
          <a:bodyPr>
            <a:spAutoFit/>
          </a:bodyPr>
          <a:lstStyle/>
          <a:p>
            <a:pPr marL="228600" indent="-228600">
              <a:spcBef>
                <a:spcPts val="800"/>
              </a:spcBef>
              <a:buFont typeface="Wingdings" pitchFamily="2" charset="2"/>
              <a:buNone/>
            </a:pPr>
            <a:r>
              <a:rPr lang="en-US" sz="2000">
                <a:solidFill>
                  <a:schemeClr val="tx2"/>
                </a:solidFill>
                <a:cs typeface="Arial" charset="0"/>
              </a:rPr>
              <a:t>Engine conversion just like an engine overhaul.</a:t>
            </a:r>
          </a:p>
          <a:p>
            <a:pPr marL="228600" indent="-228600">
              <a:spcBef>
                <a:spcPts val="800"/>
              </a:spcBef>
              <a:buFont typeface="Wingdings" pitchFamily="2" charset="2"/>
              <a:buNone/>
            </a:pPr>
            <a:endParaRPr lang="en-US" sz="1200" u="sng">
              <a:solidFill>
                <a:schemeClr val="tx2"/>
              </a:solidFill>
              <a:cs typeface="Arial" charset="0"/>
            </a:endParaRPr>
          </a:p>
          <a:p>
            <a:pPr marL="228600" indent="-228600">
              <a:lnSpc>
                <a:spcPct val="150000"/>
              </a:lnSpc>
            </a:pPr>
            <a:r>
              <a:rPr lang="en-US" u="sng">
                <a:solidFill>
                  <a:schemeClr val="tx2"/>
                </a:solidFill>
                <a:cs typeface="Arial" charset="0"/>
              </a:rPr>
              <a:t>Conversion Steps</a:t>
            </a:r>
          </a:p>
          <a:p>
            <a:pPr marL="228600" indent="-228600">
              <a:lnSpc>
                <a:spcPct val="150000"/>
              </a:lnSpc>
              <a:buFontTx/>
              <a:buChar char="•"/>
            </a:pPr>
            <a:r>
              <a:rPr lang="en-US">
                <a:solidFill>
                  <a:schemeClr val="tx2"/>
                </a:solidFill>
                <a:cs typeface="Arial" charset="0"/>
              </a:rPr>
              <a:t>Disassemble engine</a:t>
            </a:r>
          </a:p>
          <a:p>
            <a:pPr marL="228600" indent="-228600">
              <a:lnSpc>
                <a:spcPct val="150000"/>
              </a:lnSpc>
              <a:buFontTx/>
              <a:buChar char="•"/>
            </a:pPr>
            <a:r>
              <a:rPr lang="en-US">
                <a:solidFill>
                  <a:schemeClr val="tx2"/>
                </a:solidFill>
                <a:cs typeface="Arial" charset="0"/>
              </a:rPr>
              <a:t>Check components and replace accordingly</a:t>
            </a:r>
          </a:p>
          <a:p>
            <a:pPr marL="228600" indent="-228600">
              <a:lnSpc>
                <a:spcPct val="150000"/>
              </a:lnSpc>
              <a:buFontTx/>
              <a:buChar char="•"/>
            </a:pPr>
            <a:r>
              <a:rPr lang="en-US">
                <a:solidFill>
                  <a:schemeClr val="tx2"/>
                </a:solidFill>
                <a:cs typeface="Arial" charset="0"/>
              </a:rPr>
              <a:t>Install low-compression NG pistons</a:t>
            </a:r>
          </a:p>
          <a:p>
            <a:pPr marL="228600" indent="-228600">
              <a:lnSpc>
                <a:spcPct val="150000"/>
              </a:lnSpc>
              <a:buFontTx/>
              <a:buChar char="•"/>
            </a:pPr>
            <a:r>
              <a:rPr lang="en-US">
                <a:solidFill>
                  <a:schemeClr val="tx2"/>
                </a:solidFill>
                <a:cs typeface="Arial" charset="0"/>
              </a:rPr>
              <a:t>Install high-temperature valves and valve seats</a:t>
            </a:r>
          </a:p>
          <a:p>
            <a:pPr marL="228600" indent="-228600">
              <a:lnSpc>
                <a:spcPct val="150000"/>
              </a:lnSpc>
              <a:buFontTx/>
              <a:buChar char="•"/>
            </a:pPr>
            <a:r>
              <a:rPr lang="en-US">
                <a:solidFill>
                  <a:schemeClr val="tx2"/>
                </a:solidFill>
                <a:cs typeface="Arial" charset="0"/>
              </a:rPr>
              <a:t>Modify cylinder head for spark plugs</a:t>
            </a:r>
          </a:p>
          <a:p>
            <a:pPr marL="228600" indent="-228600">
              <a:lnSpc>
                <a:spcPct val="150000"/>
              </a:lnSpc>
              <a:buFontTx/>
              <a:buChar char="•"/>
            </a:pPr>
            <a:r>
              <a:rPr lang="en-US">
                <a:solidFill>
                  <a:schemeClr val="tx2"/>
                </a:solidFill>
                <a:cs typeface="Arial" charset="0"/>
              </a:rPr>
              <a:t>Reassemble engine</a:t>
            </a:r>
          </a:p>
          <a:p>
            <a:pPr marL="228600" indent="-228600">
              <a:lnSpc>
                <a:spcPct val="150000"/>
              </a:lnSpc>
              <a:buFontTx/>
              <a:buChar char="•"/>
            </a:pPr>
            <a:r>
              <a:rPr lang="en-US">
                <a:solidFill>
                  <a:schemeClr val="tx2"/>
                </a:solidFill>
                <a:cs typeface="Arial" charset="0"/>
              </a:rPr>
              <a:t>Install various sensors, fuel injectors</a:t>
            </a:r>
          </a:p>
          <a:p>
            <a:pPr marL="228600" indent="-228600">
              <a:lnSpc>
                <a:spcPct val="150000"/>
              </a:lnSpc>
            </a:pPr>
            <a:r>
              <a:rPr lang="en-US">
                <a:solidFill>
                  <a:schemeClr val="tx2"/>
                </a:solidFill>
                <a:cs typeface="Arial" charset="0"/>
              </a:rPr>
              <a:t>    and ignition system</a:t>
            </a:r>
          </a:p>
          <a:p>
            <a:pPr marL="228600" indent="-228600">
              <a:lnSpc>
                <a:spcPct val="150000"/>
              </a:lnSpc>
              <a:buFontTx/>
              <a:buChar char="•"/>
            </a:pPr>
            <a:r>
              <a:rPr lang="en-US">
                <a:solidFill>
                  <a:schemeClr val="tx2"/>
                </a:solidFill>
                <a:cs typeface="Arial" charset="0"/>
              </a:rPr>
              <a:t>Install catalytic converter</a:t>
            </a:r>
          </a:p>
          <a:p>
            <a:pPr marL="228600" indent="-228600">
              <a:lnSpc>
                <a:spcPct val="150000"/>
              </a:lnSpc>
              <a:buFontTx/>
              <a:buChar char="•"/>
            </a:pPr>
            <a:r>
              <a:rPr lang="en-US">
                <a:solidFill>
                  <a:schemeClr val="tx2"/>
                </a:solidFill>
                <a:cs typeface="Arial" charset="0"/>
              </a:rPr>
              <a:t>Install NG storage tanks</a:t>
            </a:r>
          </a:p>
        </p:txBody>
      </p:sp>
      <p:pic>
        <p:nvPicPr>
          <p:cNvPr id="53254" name="Picture 20" descr="Fuel System and Manifold"/>
          <p:cNvPicPr>
            <a:picLocks noChangeAspect="1" noChangeArrowheads="1"/>
          </p:cNvPicPr>
          <p:nvPr/>
        </p:nvPicPr>
        <p:blipFill>
          <a:blip r:embed="rId5"/>
          <a:srcRect/>
          <a:stretch>
            <a:fillRect/>
          </a:stretch>
        </p:blipFill>
        <p:spPr bwMode="auto">
          <a:xfrm>
            <a:off x="4727575" y="4953000"/>
            <a:ext cx="2435225" cy="1676400"/>
          </a:xfrm>
          <a:prstGeom prst="rect">
            <a:avLst/>
          </a:prstGeom>
          <a:noFill/>
          <a:ln w="9525">
            <a:noFill/>
            <a:miter lim="800000"/>
            <a:headEnd/>
            <a:tailEnd/>
          </a:ln>
        </p:spPr>
      </p:pic>
      <p:pic>
        <p:nvPicPr>
          <p:cNvPr id="53255" name="Picture 7" descr="Cylinder head and piston modified.jpg"/>
          <p:cNvPicPr>
            <a:picLocks noChangeAspect="1"/>
          </p:cNvPicPr>
          <p:nvPr/>
        </p:nvPicPr>
        <p:blipFill>
          <a:blip r:embed="rId6"/>
          <a:srcRect/>
          <a:stretch>
            <a:fillRect/>
          </a:stretch>
        </p:blipFill>
        <p:spPr bwMode="auto">
          <a:xfrm>
            <a:off x="7086600" y="2562225"/>
            <a:ext cx="1981200"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026"/>
          <p:cNvSpPr>
            <a:spLocks noGrp="1" noChangeArrowheads="1"/>
          </p:cNvSpPr>
          <p:nvPr>
            <p:ph type="title" idx="4294967295"/>
          </p:nvPr>
        </p:nvSpPr>
        <p:spPr bwMode="auto">
          <a:xfrm>
            <a:off x="2590800" y="12700"/>
            <a:ext cx="6553200" cy="641350"/>
          </a:xfrm>
          <a:prstGeom prst="rect">
            <a:avLst/>
          </a:prstGeom>
          <a:noFill/>
          <a:ln>
            <a:solidFill>
              <a:srgbClr val="000000"/>
            </a:solidFill>
            <a:miter lim="800000"/>
            <a:headEnd/>
            <a:tailEnd/>
          </a:ln>
        </p:spPr>
        <p:txBody>
          <a:bodyPr anchor="ctr"/>
          <a:lstStyle/>
          <a:p>
            <a:pPr eaLnBrk="1" hangingPunct="1"/>
            <a:r>
              <a:rPr lang="en-US" sz="2800" smtClean="0">
                <a:solidFill>
                  <a:schemeClr val="bg1"/>
                </a:solidFill>
              </a:rPr>
              <a:t>               Conversion Value Proposition</a:t>
            </a:r>
          </a:p>
        </p:txBody>
      </p:sp>
      <p:sp>
        <p:nvSpPr>
          <p:cNvPr id="1028" name="Text Box 1030"/>
          <p:cNvSpPr txBox="1">
            <a:spLocks noChangeArrowheads="1"/>
          </p:cNvSpPr>
          <p:nvPr/>
        </p:nvSpPr>
        <p:spPr bwMode="auto">
          <a:xfrm>
            <a:off x="8763000" y="6507163"/>
            <a:ext cx="260350" cy="274637"/>
          </a:xfrm>
          <a:prstGeom prst="rect">
            <a:avLst/>
          </a:prstGeom>
          <a:noFill/>
          <a:ln w="9525">
            <a:noFill/>
            <a:miter lim="800000"/>
            <a:headEnd/>
            <a:tailEnd/>
          </a:ln>
        </p:spPr>
        <p:txBody>
          <a:bodyPr wrap="none">
            <a:spAutoFit/>
          </a:bodyPr>
          <a:lstStyle/>
          <a:p>
            <a:fld id="{AB06FDCE-337C-4E14-B82B-FDBCAE5C473F}" type="slidenum">
              <a:rPr lang="en-US" sz="1200">
                <a:solidFill>
                  <a:schemeClr val="bg2"/>
                </a:solidFill>
                <a:latin typeface="Book Antiqua" pitchFamily="18" charset="0"/>
                <a:ea typeface="Arial Unicode MS"/>
                <a:cs typeface="Arial Unicode MS"/>
              </a:rPr>
              <a:pPr/>
              <a:t>9</a:t>
            </a:fld>
            <a:endParaRPr lang="en-US" sz="1200">
              <a:solidFill>
                <a:schemeClr val="bg2"/>
              </a:solidFill>
              <a:latin typeface="Book Antiqua" pitchFamily="18" charset="0"/>
              <a:ea typeface="Arial Unicode MS"/>
              <a:cs typeface="Arial Unicode MS"/>
            </a:endParaRPr>
          </a:p>
        </p:txBody>
      </p:sp>
      <p:sp>
        <p:nvSpPr>
          <p:cNvPr id="1029" name="Text Box 6"/>
          <p:cNvSpPr txBox="1">
            <a:spLocks noChangeArrowheads="1"/>
          </p:cNvSpPr>
          <p:nvPr/>
        </p:nvSpPr>
        <p:spPr bwMode="auto">
          <a:xfrm>
            <a:off x="152400" y="935038"/>
            <a:ext cx="8943975" cy="5160962"/>
          </a:xfrm>
          <a:prstGeom prst="rect">
            <a:avLst/>
          </a:prstGeom>
          <a:noFill/>
          <a:ln w="9525">
            <a:noFill/>
            <a:miter lim="800000"/>
            <a:headEnd/>
            <a:tailEnd/>
          </a:ln>
        </p:spPr>
        <p:txBody>
          <a:bodyPr>
            <a:spAutoFit/>
          </a:bodyPr>
          <a:lstStyle/>
          <a:p>
            <a:pPr marL="228600" indent="-228600">
              <a:spcBef>
                <a:spcPts val="800"/>
              </a:spcBef>
              <a:buFont typeface="Wingdings" pitchFamily="2" charset="2"/>
              <a:buChar char="§"/>
            </a:pPr>
            <a:r>
              <a:rPr lang="en-US">
                <a:solidFill>
                  <a:schemeClr val="tx2"/>
                </a:solidFill>
                <a:cs typeface="Arial" charset="0"/>
              </a:rPr>
              <a:t>Example: Conversion Class 6 Truck - USA:</a:t>
            </a:r>
          </a:p>
          <a:p>
            <a:pPr marL="228600" indent="-228600">
              <a:spcBef>
                <a:spcPts val="800"/>
              </a:spcBef>
              <a:buFont typeface="Wingdings" pitchFamily="2" charset="2"/>
              <a:buChar char="§"/>
            </a:pPr>
            <a:endParaRPr lang="en-US">
              <a:solidFill>
                <a:schemeClr val="tx2"/>
              </a:solidFill>
              <a:cs typeface="Arial" charset="0"/>
            </a:endParaRPr>
          </a:p>
          <a:p>
            <a:pPr marL="228600" indent="-228600">
              <a:spcBef>
                <a:spcPts val="800"/>
              </a:spcBef>
              <a:buFont typeface="Wingdings" pitchFamily="2" charset="2"/>
              <a:buChar char="§"/>
            </a:pPr>
            <a:endParaRPr lang="en-US">
              <a:solidFill>
                <a:schemeClr val="tx2"/>
              </a:solidFill>
              <a:cs typeface="Arial" charset="0"/>
            </a:endParaRPr>
          </a:p>
          <a:p>
            <a:pPr marL="228600" indent="-228600">
              <a:spcBef>
                <a:spcPts val="800"/>
              </a:spcBef>
              <a:buFont typeface="Wingdings" pitchFamily="2" charset="2"/>
              <a:buChar char="§"/>
            </a:pPr>
            <a:endParaRPr lang="en-US">
              <a:solidFill>
                <a:schemeClr val="tx2"/>
              </a:solidFill>
              <a:cs typeface="Arial" charset="0"/>
            </a:endParaRPr>
          </a:p>
          <a:p>
            <a:pPr marL="228600" indent="-228600">
              <a:spcBef>
                <a:spcPts val="800"/>
              </a:spcBef>
              <a:buFont typeface="Wingdings" pitchFamily="2" charset="2"/>
              <a:buChar char="§"/>
            </a:pPr>
            <a:endParaRPr lang="en-US" sz="1000">
              <a:solidFill>
                <a:schemeClr val="tx2"/>
              </a:solidFill>
              <a:cs typeface="Arial" charset="0"/>
            </a:endParaRPr>
          </a:p>
          <a:p>
            <a:pPr marL="228600" indent="-228600">
              <a:spcBef>
                <a:spcPts val="800"/>
              </a:spcBef>
            </a:pPr>
            <a:endParaRPr lang="en-US" sz="1000">
              <a:solidFill>
                <a:schemeClr val="tx2"/>
              </a:solidFill>
              <a:cs typeface="Arial" charset="0"/>
            </a:endParaRPr>
          </a:p>
          <a:p>
            <a:pPr marL="228600" indent="-228600">
              <a:spcBef>
                <a:spcPts val="800"/>
              </a:spcBef>
              <a:buFont typeface="Wingdings" pitchFamily="2" charset="2"/>
              <a:buChar char="§"/>
            </a:pPr>
            <a:r>
              <a:rPr lang="en-US">
                <a:solidFill>
                  <a:schemeClr val="tx2"/>
                </a:solidFill>
                <a:cs typeface="Arial" charset="0"/>
              </a:rPr>
              <a:t>Truck using 1,000 gallons of diesel per month </a:t>
            </a:r>
          </a:p>
          <a:p>
            <a:pPr marL="685800" lvl="1" indent="-228600">
              <a:spcBef>
                <a:spcPts val="800"/>
              </a:spcBef>
              <a:buFont typeface="Arial" charset="0"/>
              <a:buChar char="–"/>
            </a:pPr>
            <a:r>
              <a:rPr lang="en-US">
                <a:solidFill>
                  <a:schemeClr val="tx2"/>
                </a:solidFill>
                <a:cs typeface="Arial" charset="0"/>
              </a:rPr>
              <a:t>Diesel at $ 4.00 / $ 4,000 per month in fuel costs</a:t>
            </a:r>
          </a:p>
          <a:p>
            <a:pPr marL="685800" lvl="1" indent="-228600">
              <a:spcBef>
                <a:spcPts val="800"/>
              </a:spcBef>
              <a:buFont typeface="Arial" charset="0"/>
              <a:buChar char="–"/>
            </a:pPr>
            <a:r>
              <a:rPr lang="en-US">
                <a:solidFill>
                  <a:schemeClr val="tx2"/>
                </a:solidFill>
                <a:cs typeface="Arial" charset="0"/>
              </a:rPr>
              <a:t>Natural gas 50% of diesel – savings $ 2,000 /month</a:t>
            </a:r>
          </a:p>
          <a:p>
            <a:pPr marL="685800" lvl="1" indent="-228600">
              <a:spcBef>
                <a:spcPts val="800"/>
              </a:spcBef>
              <a:buFont typeface="Arial" charset="0"/>
              <a:buChar char="–"/>
            </a:pPr>
            <a:r>
              <a:rPr lang="en-US">
                <a:solidFill>
                  <a:schemeClr val="tx2"/>
                </a:solidFill>
                <a:cs typeface="Arial" charset="0"/>
              </a:rPr>
              <a:t>Rate of Return (ROR) is </a:t>
            </a:r>
            <a:r>
              <a:rPr lang="en-US" u="sng">
                <a:solidFill>
                  <a:schemeClr val="tx2"/>
                </a:solidFill>
                <a:cs typeface="Arial" charset="0"/>
              </a:rPr>
              <a:t>19 months</a:t>
            </a:r>
          </a:p>
          <a:p>
            <a:pPr marL="685800" lvl="1" indent="-228600">
              <a:spcBef>
                <a:spcPts val="800"/>
              </a:spcBef>
            </a:pPr>
            <a:endParaRPr lang="en-US" sz="800">
              <a:solidFill>
                <a:schemeClr val="tx2"/>
              </a:solidFill>
              <a:cs typeface="Arial" charset="0"/>
            </a:endParaRPr>
          </a:p>
          <a:p>
            <a:pPr marL="228600" indent="-228600">
              <a:spcBef>
                <a:spcPts val="800"/>
              </a:spcBef>
              <a:buFont typeface="Wingdings" pitchFamily="2" charset="2"/>
              <a:buChar char="§"/>
            </a:pPr>
            <a:r>
              <a:rPr lang="en-US">
                <a:cs typeface="Arial" charset="0"/>
              </a:rPr>
              <a:t>Annual fuel savings for a fleet of 100 trucks would be </a:t>
            </a:r>
            <a:r>
              <a:rPr lang="en-US" u="sng">
                <a:cs typeface="Arial" charset="0"/>
              </a:rPr>
              <a:t>$ 2,400,000</a:t>
            </a:r>
          </a:p>
          <a:p>
            <a:pPr marL="228600" indent="-228600">
              <a:spcBef>
                <a:spcPts val="800"/>
              </a:spcBef>
            </a:pPr>
            <a:endParaRPr lang="en-US" sz="1000" u="sng">
              <a:cs typeface="Arial" charset="0"/>
            </a:endParaRPr>
          </a:p>
          <a:p>
            <a:pPr marL="228600" indent="-228600">
              <a:spcBef>
                <a:spcPts val="800"/>
              </a:spcBef>
              <a:buFont typeface="Wingdings" pitchFamily="2" charset="2"/>
              <a:buChar char="§"/>
            </a:pPr>
            <a:r>
              <a:rPr lang="en-US">
                <a:cs typeface="Arial" charset="0"/>
              </a:rPr>
              <a:t> Large trucks, generators, locomotives, or ships cost more</a:t>
            </a:r>
          </a:p>
          <a:p>
            <a:pPr marL="228600" indent="-228600">
              <a:spcBef>
                <a:spcPts val="800"/>
              </a:spcBef>
            </a:pPr>
            <a:r>
              <a:rPr lang="en-US">
                <a:cs typeface="Arial" charset="0"/>
              </a:rPr>
              <a:t>     to convert, but offer similar ROR.</a:t>
            </a:r>
          </a:p>
        </p:txBody>
      </p:sp>
      <p:graphicFrame>
        <p:nvGraphicFramePr>
          <p:cNvPr id="1026" name="Object 7"/>
          <p:cNvGraphicFramePr>
            <a:graphicFrameLocks noChangeAspect="1"/>
          </p:cNvGraphicFramePr>
          <p:nvPr/>
        </p:nvGraphicFramePr>
        <p:xfrm>
          <a:off x="952500" y="1077913"/>
          <a:ext cx="4533900" cy="1741487"/>
        </p:xfrm>
        <a:graphic>
          <a:graphicData uri="http://schemas.openxmlformats.org/presentationml/2006/ole">
            <p:oleObj spid="_x0000_s1026" name="Worksheet" r:id="rId4" imgW="4210202" imgH="1609649" progId="Excel.Sheet.8">
              <p:embed/>
            </p:oleObj>
          </a:graphicData>
        </a:graphic>
      </p:graphicFrame>
      <p:pic>
        <p:nvPicPr>
          <p:cNvPr id="1030" name="Picture 6" descr="904s"/>
          <p:cNvPicPr>
            <a:picLocks noChangeAspect="1" noChangeArrowheads="1"/>
          </p:cNvPicPr>
          <p:nvPr/>
        </p:nvPicPr>
        <p:blipFill>
          <a:blip r:embed="rId5"/>
          <a:srcRect/>
          <a:stretch>
            <a:fillRect/>
          </a:stretch>
        </p:blipFill>
        <p:spPr bwMode="auto">
          <a:xfrm>
            <a:off x="6324600" y="914400"/>
            <a:ext cx="2590800" cy="2006600"/>
          </a:xfrm>
          <a:prstGeom prst="rect">
            <a:avLst/>
          </a:prstGeom>
          <a:noFill/>
          <a:ln w="9525">
            <a:noFill/>
            <a:miter lim="800000"/>
            <a:headEnd/>
            <a:tailEnd/>
          </a:ln>
        </p:spPr>
      </p:pic>
      <p:pic>
        <p:nvPicPr>
          <p:cNvPr id="1031" name="Picture 7" descr="mine truck.jpg"/>
          <p:cNvPicPr>
            <a:picLocks noChangeAspect="1"/>
          </p:cNvPicPr>
          <p:nvPr/>
        </p:nvPicPr>
        <p:blipFill>
          <a:blip r:embed="rId6"/>
          <a:srcRect/>
          <a:stretch>
            <a:fillRect/>
          </a:stretch>
        </p:blipFill>
        <p:spPr bwMode="auto">
          <a:xfrm>
            <a:off x="6702425" y="5029200"/>
            <a:ext cx="2060575" cy="1524000"/>
          </a:xfrm>
          <a:prstGeom prst="rect">
            <a:avLst/>
          </a:prstGeom>
          <a:noFill/>
          <a:ln w="9525">
            <a:noFill/>
            <a:miter lim="800000"/>
            <a:headEnd/>
            <a:tailEnd/>
          </a:ln>
        </p:spPr>
      </p:pic>
      <p:sp>
        <p:nvSpPr>
          <p:cNvPr id="8" name="TextBox 7"/>
          <p:cNvSpPr txBox="1"/>
          <p:nvPr/>
        </p:nvSpPr>
        <p:spPr>
          <a:xfrm>
            <a:off x="6469063" y="3419475"/>
            <a:ext cx="2370137" cy="92392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2"/>
                </a:solidFill>
                <a:latin typeface="Arial" pitchFamily="34" charset="0"/>
                <a:cs typeface="Arial" pitchFamily="34" charset="0"/>
              </a:rPr>
              <a:t> Private Station </a:t>
            </a:r>
          </a:p>
          <a:p>
            <a:pPr algn="ctr">
              <a:defRPr/>
            </a:pPr>
            <a:r>
              <a:rPr lang="en-US" dirty="0">
                <a:solidFill>
                  <a:schemeClr val="tx2"/>
                </a:solidFill>
                <a:latin typeface="Arial" pitchFamily="34" charset="0"/>
                <a:cs typeface="Arial" pitchFamily="34" charset="0"/>
              </a:rPr>
              <a:t>low-cost CNG, </a:t>
            </a:r>
          </a:p>
          <a:p>
            <a:pPr algn="ctr">
              <a:defRPr/>
            </a:pPr>
            <a:r>
              <a:rPr lang="en-US" dirty="0">
                <a:solidFill>
                  <a:schemeClr val="tx2"/>
                </a:solidFill>
                <a:latin typeface="Arial" pitchFamily="34" charset="0"/>
                <a:cs typeface="Arial" pitchFamily="34" charset="0"/>
              </a:rPr>
              <a:t>ROR 12–14 month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1815</Words>
  <Application>Microsoft Office PowerPoint</Application>
  <PresentationFormat>On-screen Show (4:3)</PresentationFormat>
  <Paragraphs>323</Paragraphs>
  <Slides>14</Slides>
  <Notes>14</Notes>
  <HiddenSlides>0</HiddenSlides>
  <MMClips>0</MMClips>
  <ScaleCrop>false</ScaleCrop>
  <HeadingPairs>
    <vt:vector size="8" baseType="variant">
      <vt:variant>
        <vt:lpstr>Fonts Used</vt:lpstr>
      </vt:variant>
      <vt:variant>
        <vt:i4>6</vt:i4>
      </vt:variant>
      <vt:variant>
        <vt:lpstr>Design Template</vt:lpstr>
      </vt:variant>
      <vt:variant>
        <vt:i4>3</vt:i4>
      </vt:variant>
      <vt:variant>
        <vt:lpstr>Embedded OLE Servers</vt:lpstr>
      </vt:variant>
      <vt:variant>
        <vt:i4>1</vt:i4>
      </vt:variant>
      <vt:variant>
        <vt:lpstr>Slide Titles</vt:lpstr>
      </vt:variant>
      <vt:variant>
        <vt:i4>14</vt:i4>
      </vt:variant>
    </vt:vector>
  </HeadingPairs>
  <TitlesOfParts>
    <vt:vector size="24" baseType="lpstr">
      <vt:lpstr>Arial</vt:lpstr>
      <vt:lpstr>Book Antiqua</vt:lpstr>
      <vt:lpstr>Wingdings</vt:lpstr>
      <vt:lpstr>Calibri</vt:lpstr>
      <vt:lpstr>Times New Roman</vt:lpstr>
      <vt:lpstr>Arial Unicode MS</vt:lpstr>
      <vt:lpstr>7_Default Design</vt:lpstr>
      <vt:lpstr>6_Default Design</vt:lpstr>
      <vt:lpstr>Custom Design</vt:lpstr>
      <vt:lpstr>Worksheet</vt:lpstr>
      <vt:lpstr>Slide 1</vt:lpstr>
      <vt:lpstr>                      Why Natural Gas?</vt:lpstr>
      <vt:lpstr>Natural Gas Fleet - Options</vt:lpstr>
      <vt:lpstr>                       The  Omnitek  Solution</vt:lpstr>
      <vt:lpstr>                           How Does It Work</vt:lpstr>
      <vt:lpstr>         Omnitek DNG Engines</vt:lpstr>
      <vt:lpstr>   “Drop-In” DNG Engines</vt:lpstr>
      <vt:lpstr>         Natural Gas Conversion Steps</vt:lpstr>
      <vt:lpstr>               Conversion Value Proposition</vt:lpstr>
      <vt:lpstr>Not every vehicle is a good candidate for a DNG engine conversion!  &gt; Driving Range - Space for CNG tanks? &gt; Power Needed - On some engines power is reduced.      Can safely offer 30 - 35 hp/liter,      or 120 lb-ft/liter   Challenges:   Integration with AT Transmissions,                        Gauges and Body Control Modules                        (CANbus, J1939, J1587)   Fleets must invest in training drivers.  Maintenance departments must invest in training  technicians and upgrade maintenance facility.  Expectations must be reasonable:   – Money savings potential  – Engine power  – Driving range  – Access to fueling infrastructure</vt:lpstr>
      <vt:lpstr>Slide 11</vt:lpstr>
      <vt:lpstr>          Omnitek Technology Applied</vt:lpstr>
      <vt:lpstr>Slide 13</vt:lpstr>
      <vt:lpstr>Slide 14</vt:lpstr>
    </vt:vector>
  </TitlesOfParts>
  <Company>Merriman Curhan 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yreznikov</dc:creator>
  <cp:lastModifiedBy>Werner</cp:lastModifiedBy>
  <cp:revision>511</cp:revision>
  <dcterms:created xsi:type="dcterms:W3CDTF">2008-11-10T18:20:58Z</dcterms:created>
  <dcterms:modified xsi:type="dcterms:W3CDTF">2015-05-23T22:59:23Z</dcterms:modified>
</cp:coreProperties>
</file>